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4" r:id="rId1"/>
  </p:sldMasterIdLst>
  <p:notesMasterIdLst>
    <p:notesMasterId r:id="rId30"/>
  </p:notesMasterIdLst>
  <p:sldIdLst>
    <p:sldId id="257" r:id="rId2"/>
    <p:sldId id="261" r:id="rId3"/>
    <p:sldId id="262" r:id="rId4"/>
    <p:sldId id="263" r:id="rId5"/>
    <p:sldId id="264" r:id="rId6"/>
    <p:sldId id="286" r:id="rId7"/>
    <p:sldId id="267" r:id="rId8"/>
    <p:sldId id="268" r:id="rId9"/>
    <p:sldId id="287" r:id="rId10"/>
    <p:sldId id="269" r:id="rId11"/>
    <p:sldId id="270" r:id="rId12"/>
    <p:sldId id="288" r:id="rId13"/>
    <p:sldId id="271" r:id="rId14"/>
    <p:sldId id="273" r:id="rId15"/>
    <p:sldId id="272" r:id="rId16"/>
    <p:sldId id="274" r:id="rId17"/>
    <p:sldId id="275" r:id="rId18"/>
    <p:sldId id="289" r:id="rId19"/>
    <p:sldId id="276" r:id="rId20"/>
    <p:sldId id="281" r:id="rId21"/>
    <p:sldId id="278" r:id="rId22"/>
    <p:sldId id="279" r:id="rId23"/>
    <p:sldId id="280" r:id="rId24"/>
    <p:sldId id="282" r:id="rId25"/>
    <p:sldId id="283" r:id="rId26"/>
    <p:sldId id="290" r:id="rId27"/>
    <p:sldId id="265" r:id="rId28"/>
    <p:sldId id="285" r:id="rId29"/>
  </p:sldIdLst>
  <p:sldSz cx="12192000" cy="6858000"/>
  <p:notesSz cx="6858000" cy="9144000"/>
  <p:embeddedFontLst>
    <p:embeddedFont>
      <p:font typeface="맑은 고딕" panose="020B0503020000020004" pitchFamily="50" charset="-127"/>
      <p:regular r:id="rId31"/>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oronet" panose="03030502040406070605" pitchFamily="66" charset="0"/>
      <p: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110" d="100"/>
          <a:sy n="110" d="100"/>
        </p:scale>
        <p:origin x="570" y="108"/>
      </p:cViewPr>
      <p:guideLst/>
    </p:cSldViewPr>
  </p:slideViewPr>
  <p:notesTextViewPr>
    <p:cViewPr>
      <p:scale>
        <a:sx n="3" d="2"/>
        <a:sy n="3" d="2"/>
      </p:scale>
      <p:origin x="0" y="0"/>
    </p:cViewPr>
  </p:notesTextViewPr>
  <p:notesViewPr>
    <p:cSldViewPr snapToGrid="0" showGuides="1">
      <p:cViewPr varScale="1">
        <p:scale>
          <a:sx n="84" d="100"/>
          <a:sy n="84" d="100"/>
        </p:scale>
        <p:origin x="38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065C7-BDA1-4C35-BDE6-DB0322157B0F}" type="datetimeFigureOut">
              <a:rPr lang="ko-KR" altLang="en-US" smtClean="0"/>
              <a:t>2023-10-29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4F44C-CB01-4649-B2BD-EC7AFCD7F542}" type="slidenum">
              <a:rPr lang="ko-KR" altLang="en-US" smtClean="0"/>
              <a:t>‹#›</a:t>
            </a:fld>
            <a:endParaRPr lang="ko-KR" altLang="en-US"/>
          </a:p>
        </p:txBody>
      </p:sp>
    </p:spTree>
    <p:extLst>
      <p:ext uri="{BB962C8B-B14F-4D97-AF65-F5344CB8AC3E}">
        <p14:creationId xmlns:p14="http://schemas.microsoft.com/office/powerpoint/2010/main" val="25086064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F634F44C-CB01-4649-B2BD-EC7AFCD7F542}" type="slidenum">
              <a:rPr lang="ko-KR" altLang="en-US" smtClean="0"/>
              <a:t>15</a:t>
            </a:fld>
            <a:endParaRPr lang="ko-KR" altLang="en-US"/>
          </a:p>
        </p:txBody>
      </p:sp>
    </p:spTree>
    <p:extLst>
      <p:ext uri="{BB962C8B-B14F-4D97-AF65-F5344CB8AC3E}">
        <p14:creationId xmlns:p14="http://schemas.microsoft.com/office/powerpoint/2010/main" val="747883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dirty="0"/>
          </a:p>
        </p:txBody>
      </p:sp>
      <p:grpSp>
        <p:nvGrpSpPr>
          <p:cNvPr id="13" name="그룹 12">
            <a:extLst>
              <a:ext uri="{FF2B5EF4-FFF2-40B4-BE49-F238E27FC236}">
                <a16:creationId xmlns:a16="http://schemas.microsoft.com/office/drawing/2014/main" id="{B640E826-0061-0090-3619-17FD8F39B3A2}"/>
              </a:ext>
            </a:extLst>
          </p:cNvPr>
          <p:cNvGrpSpPr/>
          <p:nvPr userDrawn="1"/>
        </p:nvGrpSpPr>
        <p:grpSpPr>
          <a:xfrm>
            <a:off x="115347" y="6427547"/>
            <a:ext cx="2030699" cy="370800"/>
            <a:chOff x="194972" y="6414161"/>
            <a:chExt cx="2030698" cy="370800"/>
          </a:xfrm>
        </p:grpSpPr>
        <p:sp>
          <p:nvSpPr>
            <p:cNvPr id="14" name="TextBox 13">
              <a:extLst>
                <a:ext uri="{FF2B5EF4-FFF2-40B4-BE49-F238E27FC236}">
                  <a16:creationId xmlns:a16="http://schemas.microsoft.com/office/drawing/2014/main" id="{1D606EA9-B1F1-77CB-7C93-D7CB2FC32DD5}"/>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15" name="그림 14">
              <a:extLst>
                <a:ext uri="{FF2B5EF4-FFF2-40B4-BE49-F238E27FC236}">
                  <a16:creationId xmlns:a16="http://schemas.microsoft.com/office/drawing/2014/main" id="{E2E27BEB-E5B4-1369-B9F0-0CA1ED41AE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16" name="그룹 15">
            <a:extLst>
              <a:ext uri="{FF2B5EF4-FFF2-40B4-BE49-F238E27FC236}">
                <a16:creationId xmlns:a16="http://schemas.microsoft.com/office/drawing/2014/main" id="{192A20F8-E582-0D54-97B2-07A7E815A77F}"/>
              </a:ext>
            </a:extLst>
          </p:cNvPr>
          <p:cNvGrpSpPr/>
          <p:nvPr userDrawn="1"/>
        </p:nvGrpSpPr>
        <p:grpSpPr>
          <a:xfrm>
            <a:off x="10139016" y="6339600"/>
            <a:ext cx="1978336" cy="518400"/>
            <a:chOff x="10200927" y="6318002"/>
            <a:chExt cx="1959872" cy="439099"/>
          </a:xfrm>
        </p:grpSpPr>
        <p:sp>
          <p:nvSpPr>
            <p:cNvPr id="17" name="직사각형 8">
              <a:extLst>
                <a:ext uri="{FF2B5EF4-FFF2-40B4-BE49-F238E27FC236}">
                  <a16:creationId xmlns:a16="http://schemas.microsoft.com/office/drawing/2014/main" id="{86DA8238-EA6B-823F-2B9F-44C52356D87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18" name="그림 17">
              <a:extLst>
                <a:ext uri="{FF2B5EF4-FFF2-40B4-BE49-F238E27FC236}">
                  <a16:creationId xmlns:a16="http://schemas.microsoft.com/office/drawing/2014/main" id="{AEE91A91-EE80-800A-9AAA-BC1EC31B311F}"/>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Tree>
    <p:extLst>
      <p:ext uri="{BB962C8B-B14F-4D97-AF65-F5344CB8AC3E}">
        <p14:creationId xmlns:p14="http://schemas.microsoft.com/office/powerpoint/2010/main" val="2584358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41012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1265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37463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83672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번호 없음">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C69D0D0-B574-CBE9-1FFC-064DEB975FFA}"/>
              </a:ext>
            </a:extLst>
          </p:cNvPr>
          <p:cNvGrpSpPr/>
          <p:nvPr userDrawn="1"/>
        </p:nvGrpSpPr>
        <p:grpSpPr>
          <a:xfrm>
            <a:off x="115347" y="6427547"/>
            <a:ext cx="2030699" cy="370800"/>
            <a:chOff x="194972" y="6414161"/>
            <a:chExt cx="2030698" cy="370800"/>
          </a:xfrm>
        </p:grpSpPr>
        <p:sp>
          <p:nvSpPr>
            <p:cNvPr id="3" name="TextBox 2">
              <a:extLst>
                <a:ext uri="{FF2B5EF4-FFF2-40B4-BE49-F238E27FC236}">
                  <a16:creationId xmlns:a16="http://schemas.microsoft.com/office/drawing/2014/main" id="{3B5FD06A-C703-07BC-4F55-11395315C627}"/>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4" name="그림 3">
              <a:extLst>
                <a:ext uri="{FF2B5EF4-FFF2-40B4-BE49-F238E27FC236}">
                  <a16:creationId xmlns:a16="http://schemas.microsoft.com/office/drawing/2014/main" id="{B02B93CB-F895-5CF3-708A-A1F8AD201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5" name="그룹 4">
            <a:extLst>
              <a:ext uri="{FF2B5EF4-FFF2-40B4-BE49-F238E27FC236}">
                <a16:creationId xmlns:a16="http://schemas.microsoft.com/office/drawing/2014/main" id="{3A241055-CA6A-D590-A7F9-290849EB7AD1}"/>
              </a:ext>
            </a:extLst>
          </p:cNvPr>
          <p:cNvGrpSpPr/>
          <p:nvPr userDrawn="1"/>
        </p:nvGrpSpPr>
        <p:grpSpPr>
          <a:xfrm>
            <a:off x="10139016" y="6339600"/>
            <a:ext cx="1978336" cy="518400"/>
            <a:chOff x="10200927" y="6318002"/>
            <a:chExt cx="1959872" cy="439099"/>
          </a:xfrm>
        </p:grpSpPr>
        <p:sp>
          <p:nvSpPr>
            <p:cNvPr id="6" name="직사각형 8">
              <a:extLst>
                <a:ext uri="{FF2B5EF4-FFF2-40B4-BE49-F238E27FC236}">
                  <a16:creationId xmlns:a16="http://schemas.microsoft.com/office/drawing/2014/main" id="{CB6CB1BC-51CA-298E-1B82-D03E303E215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7" name="그림 6">
              <a:extLst>
                <a:ext uri="{FF2B5EF4-FFF2-40B4-BE49-F238E27FC236}">
                  <a16:creationId xmlns:a16="http://schemas.microsoft.com/office/drawing/2014/main" id="{2181A9C6-81B3-8FF0-D876-140D8915B84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
        <p:nvSpPr>
          <p:cNvPr id="9" name="직사각형 8">
            <a:extLst>
              <a:ext uri="{FF2B5EF4-FFF2-40B4-BE49-F238E27FC236}">
                <a16:creationId xmlns:a16="http://schemas.microsoft.com/office/drawing/2014/main" id="{924BC94F-7182-B69A-60C8-C1AE5CA53505}"/>
              </a:ext>
            </a:extLst>
          </p:cNvPr>
          <p:cNvSpPr/>
          <p:nvPr userDrawn="1"/>
        </p:nvSpPr>
        <p:spPr>
          <a:xfrm>
            <a:off x="0" y="732842"/>
            <a:ext cx="12192000" cy="66939"/>
          </a:xfrm>
          <a:prstGeom prst="rect">
            <a:avLst/>
          </a:prstGeom>
          <a:gradFill flip="none" rotWithShape="1">
            <a:gsLst>
              <a:gs pos="0">
                <a:srgbClr val="FF9933"/>
              </a:gs>
              <a:gs pos="23000">
                <a:srgbClr val="FF9933"/>
              </a:gs>
              <a:gs pos="0">
                <a:srgbClr val="FF9933"/>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F6600"/>
              </a:solidFill>
            </a:endParaRPr>
          </a:p>
        </p:txBody>
      </p:sp>
    </p:spTree>
    <p:extLst>
      <p:ext uri="{BB962C8B-B14F-4D97-AF65-F5344CB8AC3E}">
        <p14:creationId xmlns:p14="http://schemas.microsoft.com/office/powerpoint/2010/main" val="900371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번호 없음">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9C69D0D0-B574-CBE9-1FFC-064DEB975FFA}"/>
              </a:ext>
            </a:extLst>
          </p:cNvPr>
          <p:cNvGrpSpPr/>
          <p:nvPr userDrawn="1"/>
        </p:nvGrpSpPr>
        <p:grpSpPr>
          <a:xfrm>
            <a:off x="115347" y="6427547"/>
            <a:ext cx="2030699" cy="370800"/>
            <a:chOff x="194972" y="6414161"/>
            <a:chExt cx="2030698" cy="370800"/>
          </a:xfrm>
        </p:grpSpPr>
        <p:sp>
          <p:nvSpPr>
            <p:cNvPr id="3" name="TextBox 2">
              <a:extLst>
                <a:ext uri="{FF2B5EF4-FFF2-40B4-BE49-F238E27FC236}">
                  <a16:creationId xmlns:a16="http://schemas.microsoft.com/office/drawing/2014/main" id="{3B5FD06A-C703-07BC-4F55-11395315C627}"/>
                </a:ext>
              </a:extLst>
            </p:cNvPr>
            <p:cNvSpPr txBox="1"/>
            <p:nvPr/>
          </p:nvSpPr>
          <p:spPr>
            <a:xfrm>
              <a:off x="468551" y="6475627"/>
              <a:ext cx="1757119"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ko-KR" sz="1200" b="1" i="1" baseline="0" dirty="0">
                  <a:solidFill>
                    <a:srgbClr val="FF6600"/>
                  </a:solidFill>
                  <a:effectLst/>
                  <a:latin typeface="Coronet" pitchFamily="66" charset="0"/>
                  <a:ea typeface="HY그래픽B" pitchFamily="18" charset="-127"/>
                  <a:cs typeface="Times New Roman" pitchFamily="18" charset="0"/>
                </a:rPr>
                <a:t> </a:t>
              </a:r>
              <a:r>
                <a:rPr lang="en-US" altLang="ko-KR" sz="1200" b="1" i="1" baseline="0" dirty="0" err="1">
                  <a:solidFill>
                    <a:srgbClr val="FF6600"/>
                  </a:solidFill>
                  <a:effectLst/>
                  <a:latin typeface="Coronet" pitchFamily="66" charset="0"/>
                  <a:ea typeface="HY그래픽B" pitchFamily="18" charset="-127"/>
                  <a:cs typeface="Times New Roman" pitchFamily="18" charset="0"/>
                </a:rPr>
                <a:t>Jeonbuk</a:t>
              </a:r>
              <a:r>
                <a:rPr lang="en-US" altLang="ko-KR" sz="1200" b="1" i="1" baseline="0" dirty="0">
                  <a:solidFill>
                    <a:srgbClr val="FF6600"/>
                  </a:solidFill>
                  <a:effectLst/>
                  <a:latin typeface="Coronet" pitchFamily="66" charset="0"/>
                  <a:ea typeface="HY그래픽B" pitchFamily="18" charset="-127"/>
                  <a:cs typeface="Times New Roman" pitchFamily="18" charset="0"/>
                </a:rPr>
                <a:t> National University</a:t>
              </a:r>
              <a:endParaRPr lang="en-US" altLang="ko-KR" sz="1200" b="1" i="1" dirty="0">
                <a:solidFill>
                  <a:srgbClr val="FF6600"/>
                </a:solidFill>
                <a:effectLst/>
                <a:latin typeface="Coronet" pitchFamily="66" charset="0"/>
                <a:ea typeface="HY그래픽B" pitchFamily="18" charset="-127"/>
                <a:cs typeface="Times New Roman" pitchFamily="18" charset="0"/>
              </a:endParaRPr>
            </a:p>
          </p:txBody>
        </p:sp>
        <p:pic>
          <p:nvPicPr>
            <p:cNvPr id="4" name="그림 3">
              <a:extLst>
                <a:ext uri="{FF2B5EF4-FFF2-40B4-BE49-F238E27FC236}">
                  <a16:creationId xmlns:a16="http://schemas.microsoft.com/office/drawing/2014/main" id="{B02B93CB-F895-5CF3-708A-A1F8AD201A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4972" y="6414161"/>
              <a:ext cx="237600" cy="370800"/>
            </a:xfrm>
            <a:prstGeom prst="rect">
              <a:avLst/>
            </a:prstGeom>
          </p:spPr>
        </p:pic>
      </p:grpSp>
      <p:grpSp>
        <p:nvGrpSpPr>
          <p:cNvPr id="5" name="그룹 4">
            <a:extLst>
              <a:ext uri="{FF2B5EF4-FFF2-40B4-BE49-F238E27FC236}">
                <a16:creationId xmlns:a16="http://schemas.microsoft.com/office/drawing/2014/main" id="{3A241055-CA6A-D590-A7F9-290849EB7AD1}"/>
              </a:ext>
            </a:extLst>
          </p:cNvPr>
          <p:cNvGrpSpPr/>
          <p:nvPr userDrawn="1"/>
        </p:nvGrpSpPr>
        <p:grpSpPr>
          <a:xfrm>
            <a:off x="10139016" y="6339600"/>
            <a:ext cx="1978336" cy="518400"/>
            <a:chOff x="10200927" y="6318002"/>
            <a:chExt cx="1959872" cy="439099"/>
          </a:xfrm>
        </p:grpSpPr>
        <p:sp>
          <p:nvSpPr>
            <p:cNvPr id="6" name="직사각형 8">
              <a:extLst>
                <a:ext uri="{FF2B5EF4-FFF2-40B4-BE49-F238E27FC236}">
                  <a16:creationId xmlns:a16="http://schemas.microsoft.com/office/drawing/2014/main" id="{CB6CB1BC-51CA-298E-1B82-D03E303E2158}"/>
                </a:ext>
              </a:extLst>
            </p:cNvPr>
            <p:cNvSpPr/>
            <p:nvPr/>
          </p:nvSpPr>
          <p:spPr>
            <a:xfrm>
              <a:off x="10200927" y="6475696"/>
              <a:ext cx="1547072" cy="234626"/>
            </a:xfrm>
            <a:prstGeom prst="rect">
              <a:avLst/>
            </a:prstGeom>
          </p:spPr>
          <p:txBody>
            <a:bodyPr wrap="none" anchor="ctr">
              <a:spAutoFit/>
            </a:bodyPr>
            <a:lstStyle/>
            <a:p>
              <a:r>
                <a:rPr lang="en-US" altLang="ko-KR" sz="1200" b="1" i="1" dirty="0">
                  <a:solidFill>
                    <a:srgbClr val="FF6600"/>
                  </a:solidFill>
                  <a:effectLst/>
                  <a:latin typeface="Coronet" pitchFamily="66" charset="0"/>
                  <a:cs typeface="Times New Roman" pitchFamily="18" charset="0"/>
                </a:rPr>
                <a:t>Propulsion</a:t>
              </a:r>
              <a:r>
                <a:rPr lang="en-US" altLang="ko-KR" sz="1200" b="1" i="1" baseline="0" dirty="0">
                  <a:solidFill>
                    <a:srgbClr val="FF6600"/>
                  </a:solidFill>
                  <a:effectLst/>
                  <a:latin typeface="Coronet" pitchFamily="66" charset="0"/>
                  <a:cs typeface="Times New Roman" pitchFamily="18" charset="0"/>
                </a:rPr>
                <a:t> &amp; Combustion Lab.</a:t>
              </a:r>
              <a:endParaRPr lang="ko-KR" altLang="en-US" sz="1200" b="1" i="1" dirty="0">
                <a:solidFill>
                  <a:srgbClr val="FF6600"/>
                </a:solidFill>
                <a:effectLst/>
                <a:latin typeface="Coronet" pitchFamily="66" charset="0"/>
                <a:cs typeface="Times New Roman" pitchFamily="18" charset="0"/>
              </a:endParaRPr>
            </a:p>
          </p:txBody>
        </p:sp>
        <p:pic>
          <p:nvPicPr>
            <p:cNvPr id="7" name="그림 6">
              <a:extLst>
                <a:ext uri="{FF2B5EF4-FFF2-40B4-BE49-F238E27FC236}">
                  <a16:creationId xmlns:a16="http://schemas.microsoft.com/office/drawing/2014/main" id="{2181A9C6-81B3-8FF0-D876-140D8915B84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642400" y="6318002"/>
              <a:ext cx="518399" cy="439099"/>
            </a:xfrm>
            <a:prstGeom prst="rect">
              <a:avLst/>
            </a:prstGeom>
          </p:spPr>
        </p:pic>
      </p:grpSp>
      <p:sp>
        <p:nvSpPr>
          <p:cNvPr id="9" name="직사각형 8">
            <a:extLst>
              <a:ext uri="{FF2B5EF4-FFF2-40B4-BE49-F238E27FC236}">
                <a16:creationId xmlns:a16="http://schemas.microsoft.com/office/drawing/2014/main" id="{924BC94F-7182-B69A-60C8-C1AE5CA53505}"/>
              </a:ext>
            </a:extLst>
          </p:cNvPr>
          <p:cNvSpPr/>
          <p:nvPr userDrawn="1"/>
        </p:nvSpPr>
        <p:spPr>
          <a:xfrm>
            <a:off x="0" y="732842"/>
            <a:ext cx="12192000" cy="66939"/>
          </a:xfrm>
          <a:prstGeom prst="rect">
            <a:avLst/>
          </a:prstGeom>
          <a:gradFill flip="none" rotWithShape="1">
            <a:gsLst>
              <a:gs pos="0">
                <a:srgbClr val="FF9933"/>
              </a:gs>
              <a:gs pos="23000">
                <a:srgbClr val="FF9933"/>
              </a:gs>
              <a:gs pos="0">
                <a:srgbClr val="FF9933"/>
              </a:gs>
              <a:gs pos="100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F6600"/>
              </a:solidFill>
            </a:endParaRPr>
          </a:p>
        </p:txBody>
      </p:sp>
      <p:sp>
        <p:nvSpPr>
          <p:cNvPr id="8" name="Slide Number Placeholder 5">
            <a:extLst>
              <a:ext uri="{FF2B5EF4-FFF2-40B4-BE49-F238E27FC236}">
                <a16:creationId xmlns:a16="http://schemas.microsoft.com/office/drawing/2014/main" id="{4FCFD6B9-B0AA-692C-8A65-127BB92BEF54}"/>
              </a:ext>
            </a:extLst>
          </p:cNvPr>
          <p:cNvSpPr>
            <a:spLocks noGrp="1"/>
          </p:cNvSpPr>
          <p:nvPr>
            <p:ph type="sldNum" sz="quarter" idx="12"/>
          </p:nvPr>
        </p:nvSpPr>
        <p:spPr>
          <a:xfrm>
            <a:off x="4724400" y="6396954"/>
            <a:ext cx="2743200" cy="365125"/>
          </a:xfrm>
        </p:spPr>
        <p:txBody>
          <a:bodyPr anchor="b"/>
          <a:lstStyle>
            <a:lvl1pPr algn="ctr">
              <a:defRPr>
                <a:solidFill>
                  <a:schemeClr val="tx1"/>
                </a:solidFill>
              </a:defRPr>
            </a:lvl1pPr>
          </a:lstStyle>
          <a:p>
            <a:fld id="{9423E49F-F10B-4159-89DC-E7A5556EB610}" type="slidenum">
              <a:rPr lang="ko-KR" altLang="en-US" smtClean="0"/>
              <a:pPr/>
              <a:t>‹#›</a:t>
            </a:fld>
            <a:endParaRPr lang="ko-KR" altLang="en-US"/>
          </a:p>
        </p:txBody>
      </p:sp>
    </p:spTree>
    <p:extLst>
      <p:ext uri="{BB962C8B-B14F-4D97-AF65-F5344CB8AC3E}">
        <p14:creationId xmlns:p14="http://schemas.microsoft.com/office/powerpoint/2010/main" val="3081140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dirty="0"/>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44607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3049208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94024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675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890952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154022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3E49F-F10B-4159-89DC-E7A5556EB610}" type="slidenum">
              <a:rPr lang="ko-KR" altLang="en-US" smtClean="0"/>
              <a:t>‹#›</a:t>
            </a:fld>
            <a:endParaRPr lang="ko-KR" altLang="en-US"/>
          </a:p>
        </p:txBody>
      </p:sp>
    </p:spTree>
    <p:extLst>
      <p:ext uri="{BB962C8B-B14F-4D97-AF65-F5344CB8AC3E}">
        <p14:creationId xmlns:p14="http://schemas.microsoft.com/office/powerpoint/2010/main" val="2978796515"/>
      </p:ext>
    </p:extLst>
  </p:cSld>
  <p:clrMap bg1="lt1" tx1="dk1" bg2="lt2" tx2="dk2" accent1="accent1" accent2="accent2" accent3="accent3" accent4="accent4" accent5="accent5" accent6="accent6" hlink="hlink" folHlink="folHlink"/>
  <p:sldLayoutIdLst>
    <p:sldLayoutId id="2147483675" r:id="rId1"/>
    <p:sldLayoutId id="2147483687" r:id="rId2"/>
    <p:sldLayoutId id="2147483688"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EEDAE-2808-7112-9C6F-71DB161BBA9D}"/>
              </a:ext>
            </a:extLst>
          </p:cNvPr>
          <p:cNvSpPr>
            <a:spLocks noGrp="1"/>
          </p:cNvSpPr>
          <p:nvPr>
            <p:ph type="ctrTitle"/>
          </p:nvPr>
        </p:nvSpPr>
        <p:spPr>
          <a:xfrm>
            <a:off x="1027611" y="1361112"/>
            <a:ext cx="10136778" cy="2067888"/>
          </a:xfrm>
        </p:spPr>
        <p:txBody>
          <a:bodyPr anchor="ctr">
            <a:normAutofit/>
          </a:bodyPr>
          <a:lstStyle/>
          <a:p>
            <a:r>
              <a:rPr lang="en-US" altLang="ko-KR" sz="4000" dirty="0">
                <a:latin typeface="Times New Roman" panose="02020603050405020304" pitchFamily="18" charset="0"/>
                <a:ea typeface="HY헤드라인M" panose="02030600000101010101" pitchFamily="18" charset="-127"/>
                <a:cs typeface="Times New Roman" panose="02020603050405020304" pitchFamily="18" charset="0"/>
              </a:rPr>
              <a:t>Numerical Studies on Four-engine Rocket Exhaust Plume Impinging on Flame Deflectors </a:t>
            </a:r>
            <a:br>
              <a:rPr lang="en-US" altLang="ko-KR" sz="4000" dirty="0">
                <a:latin typeface="Times New Roman" panose="02020603050405020304" pitchFamily="18" charset="0"/>
                <a:ea typeface="HY헤드라인M" panose="02030600000101010101" pitchFamily="18" charset="-127"/>
                <a:cs typeface="Times New Roman" panose="02020603050405020304" pitchFamily="18" charset="0"/>
              </a:rPr>
            </a:br>
            <a:r>
              <a:rPr lang="en-US" altLang="ko-KR" sz="4000" dirty="0">
                <a:latin typeface="Times New Roman" panose="02020603050405020304" pitchFamily="18" charset="0"/>
                <a:ea typeface="HY헤드라인M" panose="02030600000101010101" pitchFamily="18" charset="-127"/>
                <a:cs typeface="Times New Roman" panose="02020603050405020304" pitchFamily="18" charset="0"/>
              </a:rPr>
              <a:t>with Afterburning</a:t>
            </a:r>
            <a:endParaRPr lang="ko-KR" altLang="en-US" sz="4000" dirty="0">
              <a:latin typeface="Times New Roman" panose="02020603050405020304" pitchFamily="18" charset="0"/>
              <a:ea typeface="HY헤드라인M" panose="02030600000101010101" pitchFamily="18" charset="-127"/>
              <a:cs typeface="Times New Roman" panose="02020603050405020304" pitchFamily="18" charset="0"/>
            </a:endParaRPr>
          </a:p>
        </p:txBody>
      </p:sp>
      <p:sp>
        <p:nvSpPr>
          <p:cNvPr id="3" name="부제목 2">
            <a:extLst>
              <a:ext uri="{FF2B5EF4-FFF2-40B4-BE49-F238E27FC236}">
                <a16:creationId xmlns:a16="http://schemas.microsoft.com/office/drawing/2014/main" id="{278E61EA-75D6-412D-DA6C-E112FFAAB775}"/>
              </a:ext>
            </a:extLst>
          </p:cNvPr>
          <p:cNvSpPr>
            <a:spLocks noGrp="1"/>
          </p:cNvSpPr>
          <p:nvPr>
            <p:ph type="subTitle" idx="1"/>
          </p:nvPr>
        </p:nvSpPr>
        <p:spPr>
          <a:xfrm>
            <a:off x="7098927" y="5176475"/>
            <a:ext cx="3870123" cy="561596"/>
          </a:xfrm>
        </p:spPr>
        <p:txBody>
          <a:bodyPr anchor="ctr">
            <a:normAutofit/>
          </a:bodyPr>
          <a:lstStyle/>
          <a:p>
            <a:pPr algn="r"/>
            <a:r>
              <a:rPr lang="ko-KR" altLang="en-US" sz="1600" dirty="0"/>
              <a:t>김진성</a:t>
            </a:r>
          </a:p>
        </p:txBody>
      </p:sp>
      <p:sp>
        <p:nvSpPr>
          <p:cNvPr id="4" name="TextBox 3">
            <a:extLst>
              <a:ext uri="{FF2B5EF4-FFF2-40B4-BE49-F238E27FC236}">
                <a16:creationId xmlns:a16="http://schemas.microsoft.com/office/drawing/2014/main" id="{42B3BC1C-C620-02CB-A82C-61C6E6B7B0F9}"/>
              </a:ext>
            </a:extLst>
          </p:cNvPr>
          <p:cNvSpPr txBox="1"/>
          <p:nvPr/>
        </p:nvSpPr>
        <p:spPr>
          <a:xfrm>
            <a:off x="8189097" y="4836113"/>
            <a:ext cx="2692866" cy="338554"/>
          </a:xfrm>
          <a:prstGeom prst="rect">
            <a:avLst/>
          </a:prstGeom>
          <a:noFill/>
        </p:spPr>
        <p:txBody>
          <a:bodyPr wrap="square" rtlCol="0">
            <a:spAutoFit/>
          </a:bodyPr>
          <a:lstStyle/>
          <a:p>
            <a:pPr algn="r"/>
            <a:r>
              <a:rPr lang="en-US" altLang="ko-KR" sz="1600" dirty="0">
                <a:solidFill>
                  <a:srgbClr val="002060"/>
                </a:solidFill>
              </a:rPr>
              <a:t>2023.10.31</a:t>
            </a:r>
            <a:endParaRPr lang="ko-KR" altLang="en-US" sz="1600" dirty="0">
              <a:solidFill>
                <a:srgbClr val="002060"/>
              </a:solidFill>
            </a:endParaRPr>
          </a:p>
        </p:txBody>
      </p:sp>
      <p:sp>
        <p:nvSpPr>
          <p:cNvPr id="5" name="TextBox 4">
            <a:extLst>
              <a:ext uri="{FF2B5EF4-FFF2-40B4-BE49-F238E27FC236}">
                <a16:creationId xmlns:a16="http://schemas.microsoft.com/office/drawing/2014/main" id="{D29F97C4-8AAA-50D8-7993-3B6FFCCDC7B8}"/>
              </a:ext>
            </a:extLst>
          </p:cNvPr>
          <p:cNvSpPr txBox="1"/>
          <p:nvPr/>
        </p:nvSpPr>
        <p:spPr>
          <a:xfrm>
            <a:off x="1567543" y="3702906"/>
            <a:ext cx="9056914" cy="369332"/>
          </a:xfrm>
          <a:prstGeom prst="rect">
            <a:avLst/>
          </a:prstGeom>
          <a:noFill/>
        </p:spPr>
        <p:txBody>
          <a:bodyPr wrap="square" rtlCol="0">
            <a:spAutoFit/>
          </a:bodyPr>
          <a:lstStyle/>
          <a:p>
            <a:pPr algn="ctr"/>
            <a:r>
              <a:rPr lang="en-US" altLang="ko-KR" dirty="0"/>
              <a:t>Zhi-tan Zhou et al., </a:t>
            </a:r>
            <a:r>
              <a:rPr lang="en-US" altLang="ko-KR" i="1" dirty="0" err="1"/>
              <a:t>Defence</a:t>
            </a:r>
            <a:r>
              <a:rPr lang="en-US" altLang="ko-KR" i="1" dirty="0"/>
              <a:t> Technology</a:t>
            </a:r>
            <a:r>
              <a:rPr lang="en-US" altLang="ko-KR" dirty="0"/>
              <a:t>, Vol.17, pp.1207-1216, 2021</a:t>
            </a:r>
            <a:endParaRPr lang="ko-KR" altLang="en-US" dirty="0"/>
          </a:p>
        </p:txBody>
      </p:sp>
    </p:spTree>
    <p:extLst>
      <p:ext uri="{BB962C8B-B14F-4D97-AF65-F5344CB8AC3E}">
        <p14:creationId xmlns:p14="http://schemas.microsoft.com/office/powerpoint/2010/main" val="584117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Numerical method</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Governing equations</a:t>
            </a:r>
            <a:endParaRPr lang="ko-KR" altLang="en-US" dirty="0"/>
          </a:p>
        </p:txBody>
      </p:sp>
      <p:sp>
        <p:nvSpPr>
          <p:cNvPr id="4" name="TextBox 3">
            <a:extLst>
              <a:ext uri="{FF2B5EF4-FFF2-40B4-BE49-F238E27FC236}">
                <a16:creationId xmlns:a16="http://schemas.microsoft.com/office/drawing/2014/main" id="{3EFC4801-03EA-AB68-BE45-45444F554658}"/>
              </a:ext>
            </a:extLst>
          </p:cNvPr>
          <p:cNvSpPr txBox="1"/>
          <p:nvPr/>
        </p:nvSpPr>
        <p:spPr>
          <a:xfrm>
            <a:off x="885188" y="1425755"/>
            <a:ext cx="4392206" cy="369332"/>
          </a:xfrm>
          <a:prstGeom prst="rect">
            <a:avLst/>
          </a:prstGeom>
          <a:solidFill>
            <a:schemeClr val="bg2">
              <a:lumMod val="90000"/>
            </a:schemeClr>
          </a:solidFill>
        </p:spPr>
        <p:txBody>
          <a:bodyPr wrap="square" rtlCol="0">
            <a:spAutoFit/>
          </a:bodyPr>
          <a:lstStyle/>
          <a:p>
            <a:pPr algn="ctr"/>
            <a:r>
              <a:rPr lang="en-US" altLang="ko-KR" dirty="0"/>
              <a:t>The multi-component conservation equation</a:t>
            </a:r>
            <a:endParaRPr lang="ko-KR" altLang="en-US" dirty="0"/>
          </a:p>
        </p:txBody>
      </p:sp>
      <p:sp>
        <p:nvSpPr>
          <p:cNvPr id="5" name="TextBox 4">
            <a:extLst>
              <a:ext uri="{FF2B5EF4-FFF2-40B4-BE49-F238E27FC236}">
                <a16:creationId xmlns:a16="http://schemas.microsoft.com/office/drawing/2014/main" id="{7FB767EE-FB88-8829-4D9A-42FBDBE7F8EC}"/>
              </a:ext>
            </a:extLst>
          </p:cNvPr>
          <p:cNvSpPr txBox="1"/>
          <p:nvPr/>
        </p:nvSpPr>
        <p:spPr>
          <a:xfrm>
            <a:off x="885188" y="2984271"/>
            <a:ext cx="4662172" cy="369332"/>
          </a:xfrm>
          <a:prstGeom prst="rect">
            <a:avLst/>
          </a:prstGeom>
          <a:solidFill>
            <a:schemeClr val="bg2">
              <a:lumMod val="90000"/>
            </a:schemeClr>
          </a:solidFill>
        </p:spPr>
        <p:txBody>
          <a:bodyPr wrap="square" rtlCol="0">
            <a:spAutoFit/>
          </a:bodyPr>
          <a:lstStyle/>
          <a:p>
            <a:pPr algn="ctr"/>
            <a:r>
              <a:rPr lang="en-US" altLang="ko-KR" dirty="0"/>
              <a:t>The mass, momentum, and energy conservation </a:t>
            </a:r>
            <a:endParaRPr lang="ko-KR" altLang="en-US" dirty="0"/>
          </a:p>
        </p:txBody>
      </p:sp>
      <p:pic>
        <p:nvPicPr>
          <p:cNvPr id="7" name="그림 6">
            <a:extLst>
              <a:ext uri="{FF2B5EF4-FFF2-40B4-BE49-F238E27FC236}">
                <a16:creationId xmlns:a16="http://schemas.microsoft.com/office/drawing/2014/main" id="{6C6D6DE6-1AC9-BEF4-A033-08B072580753}"/>
              </a:ext>
            </a:extLst>
          </p:cNvPr>
          <p:cNvPicPr>
            <a:picLocks noChangeAspect="1"/>
          </p:cNvPicPr>
          <p:nvPr/>
        </p:nvPicPr>
        <p:blipFill>
          <a:blip r:embed="rId2"/>
          <a:stretch>
            <a:fillRect/>
          </a:stretch>
        </p:blipFill>
        <p:spPr>
          <a:xfrm>
            <a:off x="885188" y="1906089"/>
            <a:ext cx="3557200" cy="545906"/>
          </a:xfrm>
          <a:prstGeom prst="rect">
            <a:avLst/>
          </a:prstGeom>
        </p:spPr>
      </p:pic>
      <p:pic>
        <p:nvPicPr>
          <p:cNvPr id="9" name="그림 8">
            <a:extLst>
              <a:ext uri="{FF2B5EF4-FFF2-40B4-BE49-F238E27FC236}">
                <a16:creationId xmlns:a16="http://schemas.microsoft.com/office/drawing/2014/main" id="{D0525E4A-4B1E-5DFD-1225-0C885FDADA37}"/>
              </a:ext>
            </a:extLst>
          </p:cNvPr>
          <p:cNvPicPr>
            <a:picLocks noChangeAspect="1"/>
          </p:cNvPicPr>
          <p:nvPr/>
        </p:nvPicPr>
        <p:blipFill>
          <a:blip r:embed="rId3"/>
          <a:stretch>
            <a:fillRect/>
          </a:stretch>
        </p:blipFill>
        <p:spPr>
          <a:xfrm>
            <a:off x="885188" y="2474107"/>
            <a:ext cx="2396538" cy="465658"/>
          </a:xfrm>
          <a:prstGeom prst="rect">
            <a:avLst/>
          </a:prstGeom>
        </p:spPr>
      </p:pic>
      <p:pic>
        <p:nvPicPr>
          <p:cNvPr id="11" name="그림 10">
            <a:extLst>
              <a:ext uri="{FF2B5EF4-FFF2-40B4-BE49-F238E27FC236}">
                <a16:creationId xmlns:a16="http://schemas.microsoft.com/office/drawing/2014/main" id="{016C8F0B-6B5C-4F44-7BAE-7DBF24A51F16}"/>
              </a:ext>
            </a:extLst>
          </p:cNvPr>
          <p:cNvPicPr>
            <a:picLocks noChangeAspect="1"/>
          </p:cNvPicPr>
          <p:nvPr/>
        </p:nvPicPr>
        <p:blipFill>
          <a:blip r:embed="rId4"/>
          <a:stretch>
            <a:fillRect/>
          </a:stretch>
        </p:blipFill>
        <p:spPr>
          <a:xfrm>
            <a:off x="885188" y="3529897"/>
            <a:ext cx="3733442" cy="517428"/>
          </a:xfrm>
          <a:prstGeom prst="rect">
            <a:avLst/>
          </a:prstGeom>
        </p:spPr>
      </p:pic>
      <p:pic>
        <p:nvPicPr>
          <p:cNvPr id="13" name="그림 12">
            <a:extLst>
              <a:ext uri="{FF2B5EF4-FFF2-40B4-BE49-F238E27FC236}">
                <a16:creationId xmlns:a16="http://schemas.microsoft.com/office/drawing/2014/main" id="{7FE67823-45DD-1AD4-A53A-FB34464A6550}"/>
              </a:ext>
            </a:extLst>
          </p:cNvPr>
          <p:cNvPicPr>
            <a:picLocks noChangeAspect="1"/>
          </p:cNvPicPr>
          <p:nvPr/>
        </p:nvPicPr>
        <p:blipFill rotWithShape="1">
          <a:blip r:embed="rId5"/>
          <a:srcRect b="38854"/>
          <a:stretch/>
        </p:blipFill>
        <p:spPr>
          <a:xfrm>
            <a:off x="885188" y="4160126"/>
            <a:ext cx="2974909" cy="1846255"/>
          </a:xfrm>
          <a:prstGeom prst="rect">
            <a:avLst/>
          </a:prstGeom>
        </p:spPr>
      </p:pic>
      <p:pic>
        <p:nvPicPr>
          <p:cNvPr id="14" name="그림 13">
            <a:extLst>
              <a:ext uri="{FF2B5EF4-FFF2-40B4-BE49-F238E27FC236}">
                <a16:creationId xmlns:a16="http://schemas.microsoft.com/office/drawing/2014/main" id="{459482E9-1875-4060-E305-FEC1655E6D1C}"/>
              </a:ext>
            </a:extLst>
          </p:cNvPr>
          <p:cNvPicPr>
            <a:picLocks noChangeAspect="1"/>
          </p:cNvPicPr>
          <p:nvPr/>
        </p:nvPicPr>
        <p:blipFill rotWithShape="1">
          <a:blip r:embed="rId5"/>
          <a:srcRect t="63746"/>
          <a:stretch/>
        </p:blipFill>
        <p:spPr>
          <a:xfrm>
            <a:off x="3936726" y="4106427"/>
            <a:ext cx="2969328" cy="1092589"/>
          </a:xfrm>
          <a:prstGeom prst="rect">
            <a:avLst/>
          </a:prstGeom>
        </p:spPr>
      </p:pic>
      <p:sp>
        <p:nvSpPr>
          <p:cNvPr id="15" name="TextBox 14">
            <a:extLst>
              <a:ext uri="{FF2B5EF4-FFF2-40B4-BE49-F238E27FC236}">
                <a16:creationId xmlns:a16="http://schemas.microsoft.com/office/drawing/2014/main" id="{22488F4C-1CB9-AC36-9993-B7D68838D4FF}"/>
              </a:ext>
            </a:extLst>
          </p:cNvPr>
          <p:cNvSpPr txBox="1"/>
          <p:nvPr/>
        </p:nvSpPr>
        <p:spPr>
          <a:xfrm>
            <a:off x="7384869" y="1204275"/>
            <a:ext cx="4528457" cy="2031325"/>
          </a:xfrm>
          <a:prstGeom prst="rect">
            <a:avLst/>
          </a:prstGeom>
          <a:noFill/>
        </p:spPr>
        <p:txBody>
          <a:bodyPr wrap="square" rtlCol="0">
            <a:spAutoFit/>
          </a:bodyPr>
          <a:lstStyle/>
          <a:p>
            <a:r>
              <a:rPr lang="el-GR" altLang="ko-KR" sz="1800" dirty="0">
                <a:ea typeface="맑은 고딕" panose="020B0503020000020004" pitchFamily="50" charset="-127"/>
              </a:rPr>
              <a:t>ρ</a:t>
            </a:r>
            <a:r>
              <a:rPr lang="en-US" altLang="ko-KR" sz="1800" dirty="0">
                <a:ea typeface="맑은 고딕" panose="020B0503020000020004" pitchFamily="50" charset="-127"/>
              </a:rPr>
              <a:t> : fluid density</a:t>
            </a:r>
            <a:endParaRPr lang="en-US" altLang="ko-KR" dirty="0"/>
          </a:p>
          <a:p>
            <a:r>
              <a:rPr lang="en-US" altLang="ko-KR" dirty="0"/>
              <a:t>Y</a:t>
            </a:r>
            <a:r>
              <a:rPr lang="en-US" altLang="ko-KR" i="1" baseline="-25000" dirty="0"/>
              <a:t>i</a:t>
            </a:r>
            <a:r>
              <a:rPr lang="en-US" altLang="ko-KR" dirty="0"/>
              <a:t> : the local mass fraction of species </a:t>
            </a:r>
            <a:r>
              <a:rPr lang="en-US" altLang="ko-KR" i="1" dirty="0" err="1"/>
              <a:t>i</a:t>
            </a:r>
            <a:endParaRPr lang="en-US" altLang="ko-KR" i="1" dirty="0"/>
          </a:p>
          <a:p>
            <a:r>
              <a:rPr lang="en-US" altLang="ko-KR" dirty="0"/>
              <a:t>S</a:t>
            </a:r>
            <a:r>
              <a:rPr lang="en-US" altLang="ko-KR" i="1" baseline="-25000" dirty="0"/>
              <a:t>i</a:t>
            </a:r>
            <a:r>
              <a:rPr lang="en-US" altLang="ko-KR" dirty="0"/>
              <a:t> : rate of creation</a:t>
            </a:r>
          </a:p>
          <a:p>
            <a:r>
              <a:rPr lang="en-US" altLang="ko-KR" dirty="0"/>
              <a:t>J</a:t>
            </a:r>
            <a:r>
              <a:rPr lang="en-US" altLang="ko-KR" i="1" baseline="-25000" dirty="0"/>
              <a:t>i</a:t>
            </a:r>
            <a:r>
              <a:rPr lang="en-US" altLang="ko-KR" i="1" dirty="0"/>
              <a:t> </a:t>
            </a:r>
            <a:r>
              <a:rPr lang="en-US" altLang="ko-KR" dirty="0"/>
              <a:t>: the diffusion flux</a:t>
            </a:r>
          </a:p>
          <a:p>
            <a:r>
              <a:rPr lang="en-US" altLang="ko-KR" dirty="0"/>
              <a:t>U : the flow variables</a:t>
            </a:r>
          </a:p>
          <a:p>
            <a:r>
              <a:rPr lang="en-US" altLang="ko-KR" dirty="0"/>
              <a:t>F, G, H : the flow flux vectors</a:t>
            </a:r>
          </a:p>
          <a:p>
            <a:r>
              <a:rPr lang="en-US" altLang="ko-KR" dirty="0" err="1"/>
              <a:t>F</a:t>
            </a:r>
            <a:r>
              <a:rPr lang="en-US" altLang="ko-KR" baseline="-25000" dirty="0" err="1"/>
              <a:t>v</a:t>
            </a:r>
            <a:r>
              <a:rPr lang="en-US" altLang="ko-KR" baseline="-25000" dirty="0"/>
              <a:t> </a:t>
            </a:r>
            <a:r>
              <a:rPr lang="en-US" altLang="ko-KR" dirty="0"/>
              <a:t>, </a:t>
            </a:r>
            <a:r>
              <a:rPr lang="en-US" altLang="ko-KR" dirty="0" err="1"/>
              <a:t>G</a:t>
            </a:r>
            <a:r>
              <a:rPr lang="en-US" altLang="ko-KR" baseline="-25000" dirty="0" err="1"/>
              <a:t>v</a:t>
            </a:r>
            <a:r>
              <a:rPr lang="en-US" altLang="ko-KR" baseline="-25000" dirty="0"/>
              <a:t> </a:t>
            </a:r>
            <a:r>
              <a:rPr lang="en-US" altLang="ko-KR" dirty="0"/>
              <a:t>, H</a:t>
            </a:r>
            <a:r>
              <a:rPr lang="en-US" altLang="ko-KR" baseline="-25000" dirty="0"/>
              <a:t>v</a:t>
            </a:r>
            <a:r>
              <a:rPr lang="en-US" altLang="ko-KR" dirty="0"/>
              <a:t> : the viscous flux vectors</a:t>
            </a:r>
            <a:endParaRPr lang="ko-KR" altLang="en-US" dirty="0"/>
          </a:p>
        </p:txBody>
      </p:sp>
      <p:sp>
        <p:nvSpPr>
          <p:cNvPr id="16" name="슬라이드 번호 개체 틀 15">
            <a:extLst>
              <a:ext uri="{FF2B5EF4-FFF2-40B4-BE49-F238E27FC236}">
                <a16:creationId xmlns:a16="http://schemas.microsoft.com/office/drawing/2014/main" id="{1C307B63-1D57-C16B-BF7F-128BA6FFF55D}"/>
              </a:ext>
            </a:extLst>
          </p:cNvPr>
          <p:cNvSpPr>
            <a:spLocks noGrp="1"/>
          </p:cNvSpPr>
          <p:nvPr>
            <p:ph type="sldNum" sz="quarter" idx="12"/>
          </p:nvPr>
        </p:nvSpPr>
        <p:spPr/>
        <p:txBody>
          <a:bodyPr/>
          <a:lstStyle/>
          <a:p>
            <a:fld id="{9423E49F-F10B-4159-89DC-E7A5556EB610}" type="slidenum">
              <a:rPr lang="ko-KR" altLang="en-US" smtClean="0"/>
              <a:pPr/>
              <a:t>10</a:t>
            </a:fld>
            <a:endParaRPr lang="ko-KR" altLang="en-US"/>
          </a:p>
        </p:txBody>
      </p:sp>
    </p:spTree>
    <p:extLst>
      <p:ext uri="{BB962C8B-B14F-4D97-AF65-F5344CB8AC3E}">
        <p14:creationId xmlns:p14="http://schemas.microsoft.com/office/powerpoint/2010/main" val="297395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Numerical method</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Turbulence model</a:t>
            </a:r>
          </a:p>
        </p:txBody>
      </p:sp>
      <p:pic>
        <p:nvPicPr>
          <p:cNvPr id="5" name="그림 4">
            <a:extLst>
              <a:ext uri="{FF2B5EF4-FFF2-40B4-BE49-F238E27FC236}">
                <a16:creationId xmlns:a16="http://schemas.microsoft.com/office/drawing/2014/main" id="{E01E17F0-FFC4-95B0-EF1D-7C42B7AD6D3E}"/>
              </a:ext>
            </a:extLst>
          </p:cNvPr>
          <p:cNvPicPr>
            <a:picLocks noChangeAspect="1"/>
          </p:cNvPicPr>
          <p:nvPr/>
        </p:nvPicPr>
        <p:blipFill>
          <a:blip r:embed="rId2"/>
          <a:stretch>
            <a:fillRect/>
          </a:stretch>
        </p:blipFill>
        <p:spPr>
          <a:xfrm>
            <a:off x="1317171" y="1909072"/>
            <a:ext cx="3772213" cy="638843"/>
          </a:xfrm>
          <a:prstGeom prst="rect">
            <a:avLst/>
          </a:prstGeom>
        </p:spPr>
      </p:pic>
      <p:pic>
        <p:nvPicPr>
          <p:cNvPr id="7" name="그림 6">
            <a:extLst>
              <a:ext uri="{FF2B5EF4-FFF2-40B4-BE49-F238E27FC236}">
                <a16:creationId xmlns:a16="http://schemas.microsoft.com/office/drawing/2014/main" id="{C234A434-C77A-2513-1CAE-2DCEA77F17DA}"/>
              </a:ext>
            </a:extLst>
          </p:cNvPr>
          <p:cNvPicPr>
            <a:picLocks noChangeAspect="1"/>
          </p:cNvPicPr>
          <p:nvPr/>
        </p:nvPicPr>
        <p:blipFill>
          <a:blip r:embed="rId3"/>
          <a:stretch>
            <a:fillRect/>
          </a:stretch>
        </p:blipFill>
        <p:spPr>
          <a:xfrm>
            <a:off x="1308462" y="2724291"/>
            <a:ext cx="4715266" cy="524763"/>
          </a:xfrm>
          <a:prstGeom prst="rect">
            <a:avLst/>
          </a:prstGeom>
        </p:spPr>
      </p:pic>
      <p:sp>
        <p:nvSpPr>
          <p:cNvPr id="8" name="TextBox 7">
            <a:extLst>
              <a:ext uri="{FF2B5EF4-FFF2-40B4-BE49-F238E27FC236}">
                <a16:creationId xmlns:a16="http://schemas.microsoft.com/office/drawing/2014/main" id="{C44C02CB-D01C-AC81-469D-1D10C2879B65}"/>
              </a:ext>
            </a:extLst>
          </p:cNvPr>
          <p:cNvSpPr txBox="1"/>
          <p:nvPr/>
        </p:nvSpPr>
        <p:spPr>
          <a:xfrm>
            <a:off x="517946" y="3559306"/>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Reaction model</a:t>
            </a:r>
            <a:endParaRPr lang="ko-KR" altLang="en-US" dirty="0"/>
          </a:p>
        </p:txBody>
      </p:sp>
      <p:sp>
        <p:nvSpPr>
          <p:cNvPr id="19" name="TextBox 18">
            <a:extLst>
              <a:ext uri="{FF2B5EF4-FFF2-40B4-BE49-F238E27FC236}">
                <a16:creationId xmlns:a16="http://schemas.microsoft.com/office/drawing/2014/main" id="{07581374-7C42-033F-DF43-533F399B33A7}"/>
              </a:ext>
            </a:extLst>
          </p:cNvPr>
          <p:cNvSpPr txBox="1"/>
          <p:nvPr/>
        </p:nvSpPr>
        <p:spPr>
          <a:xfrm>
            <a:off x="897262" y="1385134"/>
            <a:ext cx="3160932" cy="369332"/>
          </a:xfrm>
          <a:prstGeom prst="rect">
            <a:avLst/>
          </a:prstGeom>
          <a:solidFill>
            <a:schemeClr val="bg2">
              <a:lumMod val="90000"/>
            </a:schemeClr>
          </a:solidFill>
        </p:spPr>
        <p:txBody>
          <a:bodyPr wrap="square" rtlCol="0">
            <a:spAutoFit/>
          </a:bodyPr>
          <a:lstStyle/>
          <a:p>
            <a:pPr marL="0" lvl="1" algn="ctr"/>
            <a:r>
              <a:rPr lang="en-US" altLang="ko-KR" dirty="0"/>
              <a:t>Realizable k-ε turbulence model</a:t>
            </a:r>
            <a:endParaRPr lang="ko-KR" altLang="en-US" dirty="0"/>
          </a:p>
        </p:txBody>
      </p:sp>
      <p:sp>
        <p:nvSpPr>
          <p:cNvPr id="20" name="TextBox 19">
            <a:extLst>
              <a:ext uri="{FF2B5EF4-FFF2-40B4-BE49-F238E27FC236}">
                <a16:creationId xmlns:a16="http://schemas.microsoft.com/office/drawing/2014/main" id="{3B2411EF-161C-9009-3B26-58E3C92C7698}"/>
              </a:ext>
            </a:extLst>
          </p:cNvPr>
          <p:cNvSpPr txBox="1"/>
          <p:nvPr/>
        </p:nvSpPr>
        <p:spPr>
          <a:xfrm>
            <a:off x="897262" y="3924438"/>
            <a:ext cx="4623972" cy="369332"/>
          </a:xfrm>
          <a:prstGeom prst="rect">
            <a:avLst/>
          </a:prstGeom>
          <a:solidFill>
            <a:schemeClr val="bg2">
              <a:lumMod val="90000"/>
            </a:schemeClr>
          </a:solidFill>
        </p:spPr>
        <p:txBody>
          <a:bodyPr wrap="square" rtlCol="0">
            <a:spAutoFit/>
          </a:bodyPr>
          <a:lstStyle/>
          <a:p>
            <a:pPr marL="0" lvl="1" algn="ctr"/>
            <a:r>
              <a:rPr lang="en-US" altLang="ko-KR" dirty="0"/>
              <a:t>The 9-species and 14-step chemical mechanism</a:t>
            </a:r>
            <a:endParaRPr lang="ko-KR" altLang="en-US" dirty="0"/>
          </a:p>
        </p:txBody>
      </p:sp>
      <p:pic>
        <p:nvPicPr>
          <p:cNvPr id="22" name="그림 21">
            <a:extLst>
              <a:ext uri="{FF2B5EF4-FFF2-40B4-BE49-F238E27FC236}">
                <a16:creationId xmlns:a16="http://schemas.microsoft.com/office/drawing/2014/main" id="{2A3DFFCA-261D-036B-5FCF-4C4F6C6A14FF}"/>
              </a:ext>
            </a:extLst>
          </p:cNvPr>
          <p:cNvPicPr>
            <a:picLocks noChangeAspect="1"/>
          </p:cNvPicPr>
          <p:nvPr/>
        </p:nvPicPr>
        <p:blipFill>
          <a:blip r:embed="rId4"/>
          <a:stretch>
            <a:fillRect/>
          </a:stretch>
        </p:blipFill>
        <p:spPr>
          <a:xfrm>
            <a:off x="824990" y="4330300"/>
            <a:ext cx="10397476" cy="1995550"/>
          </a:xfrm>
          <a:prstGeom prst="rect">
            <a:avLst/>
          </a:prstGeom>
        </p:spPr>
      </p:pic>
      <p:sp>
        <p:nvSpPr>
          <p:cNvPr id="23" name="슬라이드 번호 개체 틀 22">
            <a:extLst>
              <a:ext uri="{FF2B5EF4-FFF2-40B4-BE49-F238E27FC236}">
                <a16:creationId xmlns:a16="http://schemas.microsoft.com/office/drawing/2014/main" id="{80F6E731-58BC-8810-E233-62D09156957D}"/>
              </a:ext>
            </a:extLst>
          </p:cNvPr>
          <p:cNvSpPr>
            <a:spLocks noGrp="1"/>
          </p:cNvSpPr>
          <p:nvPr>
            <p:ph type="sldNum" sz="quarter" idx="12"/>
          </p:nvPr>
        </p:nvSpPr>
        <p:spPr/>
        <p:txBody>
          <a:bodyPr/>
          <a:lstStyle/>
          <a:p>
            <a:fld id="{9423E49F-F10B-4159-89DC-E7A5556EB610}" type="slidenum">
              <a:rPr lang="ko-KR" altLang="en-US" smtClean="0"/>
              <a:pPr/>
              <a:t>11</a:t>
            </a:fld>
            <a:endParaRPr lang="ko-KR" altLang="en-US"/>
          </a:p>
        </p:txBody>
      </p:sp>
    </p:spTree>
    <p:extLst>
      <p:ext uri="{BB962C8B-B14F-4D97-AF65-F5344CB8AC3E}">
        <p14:creationId xmlns:p14="http://schemas.microsoft.com/office/powerpoint/2010/main" val="1465191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Conclusion</a:t>
            </a:r>
            <a:endParaRPr lang="ko-KR" altLang="en-US" sz="2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C61A2A18-5C45-29A8-5607-4B00280FC9C9}"/>
              </a:ext>
            </a:extLst>
          </p:cNvPr>
          <p:cNvSpPr>
            <a:spLocks noGrp="1"/>
          </p:cNvSpPr>
          <p:nvPr>
            <p:ph type="sldNum" sz="quarter" idx="12"/>
          </p:nvPr>
        </p:nvSpPr>
        <p:spPr/>
        <p:txBody>
          <a:bodyPr/>
          <a:lstStyle/>
          <a:p>
            <a:fld id="{9423E49F-F10B-4159-89DC-E7A5556EB610}" type="slidenum">
              <a:rPr lang="ko-KR" altLang="en-US" smtClean="0"/>
              <a:pPr/>
              <a:t>12</a:t>
            </a:fld>
            <a:endParaRPr lang="ko-KR" altLang="en-US"/>
          </a:p>
        </p:txBody>
      </p:sp>
    </p:spTree>
    <p:extLst>
      <p:ext uri="{BB962C8B-B14F-4D97-AF65-F5344CB8AC3E}">
        <p14:creationId xmlns:p14="http://schemas.microsoft.com/office/powerpoint/2010/main" val="244765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Model validation</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11129015" cy="1754326"/>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The Mach number contours on the symmetry plane at different flight altitudes are obtained by numerical method described above.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conditions of freestream at different altitudes are shown in Table. 3.</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total pressure and temperature in the chamber are 18.66MPa and 3800K.</a:t>
            </a:r>
            <a:endParaRPr lang="ko-KR" altLang="en-US" dirty="0"/>
          </a:p>
        </p:txBody>
      </p:sp>
      <p:pic>
        <p:nvPicPr>
          <p:cNvPr id="7" name="그림 6">
            <a:extLst>
              <a:ext uri="{FF2B5EF4-FFF2-40B4-BE49-F238E27FC236}">
                <a16:creationId xmlns:a16="http://schemas.microsoft.com/office/drawing/2014/main" id="{CCD0672A-B250-F1CB-6B1C-EF93206CF4DB}"/>
              </a:ext>
            </a:extLst>
          </p:cNvPr>
          <p:cNvPicPr>
            <a:picLocks noChangeAspect="1"/>
          </p:cNvPicPr>
          <p:nvPr/>
        </p:nvPicPr>
        <p:blipFill rotWithShape="1">
          <a:blip r:embed="rId2"/>
          <a:srcRect t="12860"/>
          <a:stretch/>
        </p:blipFill>
        <p:spPr>
          <a:xfrm>
            <a:off x="1968542" y="3429000"/>
            <a:ext cx="8080204" cy="2144404"/>
          </a:xfrm>
          <a:prstGeom prst="rect">
            <a:avLst/>
          </a:prstGeom>
        </p:spPr>
      </p:pic>
      <p:sp>
        <p:nvSpPr>
          <p:cNvPr id="9" name="슬라이드 번호 개체 틀 8">
            <a:extLst>
              <a:ext uri="{FF2B5EF4-FFF2-40B4-BE49-F238E27FC236}">
                <a16:creationId xmlns:a16="http://schemas.microsoft.com/office/drawing/2014/main" id="{750CC78D-C41E-B8C5-CDCB-54A366C04ED8}"/>
              </a:ext>
            </a:extLst>
          </p:cNvPr>
          <p:cNvSpPr>
            <a:spLocks noGrp="1"/>
          </p:cNvSpPr>
          <p:nvPr>
            <p:ph type="sldNum" sz="quarter" idx="12"/>
          </p:nvPr>
        </p:nvSpPr>
        <p:spPr/>
        <p:txBody>
          <a:bodyPr/>
          <a:lstStyle/>
          <a:p>
            <a:fld id="{9423E49F-F10B-4159-89DC-E7A5556EB610}" type="slidenum">
              <a:rPr lang="ko-KR" altLang="en-US" smtClean="0"/>
              <a:pPr/>
              <a:t>13</a:t>
            </a:fld>
            <a:endParaRPr lang="ko-KR" altLang="en-US"/>
          </a:p>
        </p:txBody>
      </p:sp>
      <p:pic>
        <p:nvPicPr>
          <p:cNvPr id="11" name="그림 10">
            <a:extLst>
              <a:ext uri="{FF2B5EF4-FFF2-40B4-BE49-F238E27FC236}">
                <a16:creationId xmlns:a16="http://schemas.microsoft.com/office/drawing/2014/main" id="{BCA0AC01-AB26-E067-CE4B-12B3E2569072}"/>
              </a:ext>
            </a:extLst>
          </p:cNvPr>
          <p:cNvPicPr>
            <a:picLocks noChangeAspect="1"/>
          </p:cNvPicPr>
          <p:nvPr/>
        </p:nvPicPr>
        <p:blipFill>
          <a:blip r:embed="rId3"/>
          <a:stretch>
            <a:fillRect/>
          </a:stretch>
        </p:blipFill>
        <p:spPr>
          <a:xfrm>
            <a:off x="1968542" y="3105966"/>
            <a:ext cx="953344" cy="323034"/>
          </a:xfrm>
          <a:prstGeom prst="rect">
            <a:avLst/>
          </a:prstGeom>
        </p:spPr>
      </p:pic>
    </p:spTree>
    <p:extLst>
      <p:ext uri="{BB962C8B-B14F-4D97-AF65-F5344CB8AC3E}">
        <p14:creationId xmlns:p14="http://schemas.microsoft.com/office/powerpoint/2010/main" val="167664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Model validation</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5" y="1019609"/>
            <a:ext cx="9337922"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As the elevation gradually increases, the ambient pressure decreases, the Mach number increases, and under-expanded plume becomes larger.</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shock reflection gradually moves away from the nozzle.</a:t>
            </a:r>
            <a:endParaRPr lang="ko-KR" altLang="en-US" dirty="0"/>
          </a:p>
        </p:txBody>
      </p:sp>
      <p:pic>
        <p:nvPicPr>
          <p:cNvPr id="5" name="그림 4">
            <a:extLst>
              <a:ext uri="{FF2B5EF4-FFF2-40B4-BE49-F238E27FC236}">
                <a16:creationId xmlns:a16="http://schemas.microsoft.com/office/drawing/2014/main" id="{65FE251E-2962-93E7-68E9-96A09D438E9E}"/>
              </a:ext>
            </a:extLst>
          </p:cNvPr>
          <p:cNvPicPr>
            <a:picLocks noChangeAspect="1"/>
          </p:cNvPicPr>
          <p:nvPr/>
        </p:nvPicPr>
        <p:blipFill>
          <a:blip r:embed="rId2"/>
          <a:stretch>
            <a:fillRect/>
          </a:stretch>
        </p:blipFill>
        <p:spPr>
          <a:xfrm>
            <a:off x="1566784" y="2548414"/>
            <a:ext cx="8662508" cy="3548684"/>
          </a:xfrm>
          <a:prstGeom prst="rect">
            <a:avLst/>
          </a:prstGeom>
        </p:spPr>
      </p:pic>
      <p:sp>
        <p:nvSpPr>
          <p:cNvPr id="4" name="슬라이드 번호 개체 틀 3">
            <a:extLst>
              <a:ext uri="{FF2B5EF4-FFF2-40B4-BE49-F238E27FC236}">
                <a16:creationId xmlns:a16="http://schemas.microsoft.com/office/drawing/2014/main" id="{3635617D-0550-2B33-A5F1-5524C1743A12}"/>
              </a:ext>
            </a:extLst>
          </p:cNvPr>
          <p:cNvSpPr>
            <a:spLocks noGrp="1"/>
          </p:cNvSpPr>
          <p:nvPr>
            <p:ph type="sldNum" sz="quarter" idx="12"/>
          </p:nvPr>
        </p:nvSpPr>
        <p:spPr/>
        <p:txBody>
          <a:bodyPr/>
          <a:lstStyle/>
          <a:p>
            <a:fld id="{9423E49F-F10B-4159-89DC-E7A5556EB610}" type="slidenum">
              <a:rPr lang="ko-KR" altLang="en-US" smtClean="0"/>
              <a:pPr/>
              <a:t>14</a:t>
            </a:fld>
            <a:endParaRPr lang="ko-KR" altLang="en-US"/>
          </a:p>
        </p:txBody>
      </p:sp>
    </p:spTree>
    <p:extLst>
      <p:ext uri="{BB962C8B-B14F-4D97-AF65-F5344CB8AC3E}">
        <p14:creationId xmlns:p14="http://schemas.microsoft.com/office/powerpoint/2010/main" val="216390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11155680" cy="1754326"/>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Fig.4 shows the simulated and the measured heating rates at two calorimeters in the rocket base.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heat flux has two peaks with the maximum values at approximately 10 and 20km.</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simulated results are slightly different with the measured data, since governing equations of the model are discretized by using second-order TVD scheme rather than higher than order method.</a:t>
            </a:r>
            <a:endParaRPr lang="ko-KR" altLang="en-US" dirty="0"/>
          </a:p>
        </p:txBody>
      </p:sp>
      <p:pic>
        <p:nvPicPr>
          <p:cNvPr id="5" name="그림 4">
            <a:extLst>
              <a:ext uri="{FF2B5EF4-FFF2-40B4-BE49-F238E27FC236}">
                <a16:creationId xmlns:a16="http://schemas.microsoft.com/office/drawing/2014/main" id="{AED3255B-F886-646B-9E06-CF39D66CD475}"/>
              </a:ext>
            </a:extLst>
          </p:cNvPr>
          <p:cNvPicPr>
            <a:picLocks noChangeAspect="1"/>
          </p:cNvPicPr>
          <p:nvPr/>
        </p:nvPicPr>
        <p:blipFill>
          <a:blip r:embed="rId3"/>
          <a:stretch>
            <a:fillRect/>
          </a:stretch>
        </p:blipFill>
        <p:spPr>
          <a:xfrm>
            <a:off x="2055221" y="2773935"/>
            <a:ext cx="7733212" cy="3863500"/>
          </a:xfrm>
          <a:prstGeom prst="rect">
            <a:avLst/>
          </a:prstGeom>
        </p:spPr>
      </p:pic>
      <p:sp>
        <p:nvSpPr>
          <p:cNvPr id="6" name="TextBox 5">
            <a:extLst>
              <a:ext uri="{FF2B5EF4-FFF2-40B4-BE49-F238E27FC236}">
                <a16:creationId xmlns:a16="http://schemas.microsoft.com/office/drawing/2014/main" id="{7D8D3445-71C2-389C-460D-8D261EDCAA1D}"/>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Model validation</a:t>
            </a:r>
          </a:p>
        </p:txBody>
      </p:sp>
      <p:sp>
        <p:nvSpPr>
          <p:cNvPr id="7" name="슬라이드 번호 개체 틀 6">
            <a:extLst>
              <a:ext uri="{FF2B5EF4-FFF2-40B4-BE49-F238E27FC236}">
                <a16:creationId xmlns:a16="http://schemas.microsoft.com/office/drawing/2014/main" id="{F78DB9F0-3A43-4739-5027-35FBAAFC145A}"/>
              </a:ext>
            </a:extLst>
          </p:cNvPr>
          <p:cNvSpPr>
            <a:spLocks noGrp="1"/>
          </p:cNvSpPr>
          <p:nvPr>
            <p:ph type="sldNum" sz="quarter" idx="12"/>
          </p:nvPr>
        </p:nvSpPr>
        <p:spPr/>
        <p:txBody>
          <a:bodyPr/>
          <a:lstStyle/>
          <a:p>
            <a:fld id="{9423E49F-F10B-4159-89DC-E7A5556EB610}" type="slidenum">
              <a:rPr lang="ko-KR" altLang="en-US" smtClean="0"/>
              <a:pPr/>
              <a:t>15</a:t>
            </a:fld>
            <a:endParaRPr lang="ko-KR" altLang="en-US"/>
          </a:p>
        </p:txBody>
      </p:sp>
    </p:spTree>
    <p:extLst>
      <p:ext uri="{BB962C8B-B14F-4D97-AF65-F5344CB8AC3E}">
        <p14:creationId xmlns:p14="http://schemas.microsoft.com/office/powerpoint/2010/main" val="187615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3" y="1019609"/>
            <a:ext cx="108682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Fig. 5 shows the flow field structure of Ref.[1] (left) and numerical result (right) with different nozzle pressure ratio (NPR) when the distance (h) between the ground plate and the nozzle exit is equal to 2D(exit diameter).</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contours from numerical simulations are similar to the flow stricture in the experiments.</a:t>
            </a:r>
            <a:endParaRPr lang="ko-KR" altLang="en-US" dirty="0"/>
          </a:p>
        </p:txBody>
      </p:sp>
      <p:pic>
        <p:nvPicPr>
          <p:cNvPr id="5" name="그림 4">
            <a:extLst>
              <a:ext uri="{FF2B5EF4-FFF2-40B4-BE49-F238E27FC236}">
                <a16:creationId xmlns:a16="http://schemas.microsoft.com/office/drawing/2014/main" id="{E2729DC6-AA5D-5FCF-6589-E6639BF8E162}"/>
              </a:ext>
            </a:extLst>
          </p:cNvPr>
          <p:cNvPicPr>
            <a:picLocks noChangeAspect="1"/>
          </p:cNvPicPr>
          <p:nvPr/>
        </p:nvPicPr>
        <p:blipFill>
          <a:blip r:embed="rId2"/>
          <a:stretch>
            <a:fillRect/>
          </a:stretch>
        </p:blipFill>
        <p:spPr>
          <a:xfrm>
            <a:off x="917542" y="2437634"/>
            <a:ext cx="10356916" cy="3547580"/>
          </a:xfrm>
          <a:prstGeom prst="rect">
            <a:avLst/>
          </a:prstGeom>
        </p:spPr>
      </p:pic>
      <p:sp>
        <p:nvSpPr>
          <p:cNvPr id="6" name="TextBox 5">
            <a:extLst>
              <a:ext uri="{FF2B5EF4-FFF2-40B4-BE49-F238E27FC236}">
                <a16:creationId xmlns:a16="http://schemas.microsoft.com/office/drawing/2014/main" id="{15EEE85F-5ADE-9A3C-A59F-4CFAB5B21BF6}"/>
              </a:ext>
            </a:extLst>
          </p:cNvPr>
          <p:cNvSpPr txBox="1"/>
          <p:nvPr/>
        </p:nvSpPr>
        <p:spPr>
          <a:xfrm>
            <a:off x="375941" y="6305006"/>
            <a:ext cx="7700430" cy="215444"/>
          </a:xfrm>
          <a:prstGeom prst="rect">
            <a:avLst/>
          </a:prstGeom>
          <a:noFill/>
        </p:spPr>
        <p:txBody>
          <a:bodyPr wrap="square" rtlCol="0">
            <a:spAutoFit/>
          </a:bodyPr>
          <a:lstStyle/>
          <a:p>
            <a:r>
              <a:rPr lang="en-US" altLang="ko-KR" sz="800" dirty="0"/>
              <a:t>[1] </a:t>
            </a:r>
            <a:r>
              <a:rPr lang="en-US" altLang="ko-KR" sz="800" dirty="0" err="1"/>
              <a:t>Alvi</a:t>
            </a:r>
            <a:r>
              <a:rPr lang="en-US" altLang="ko-KR" sz="800" dirty="0"/>
              <a:t> F, Iyer K. Mean and unsteady </a:t>
            </a:r>
            <a:r>
              <a:rPr lang="en-US" altLang="ko-KR" sz="800" dirty="0" err="1"/>
              <a:t>ﬂowﬁeld</a:t>
            </a:r>
            <a:r>
              <a:rPr lang="en-US" altLang="ko-KR" sz="800" dirty="0"/>
              <a:t> properties of supersonic impinging jets with lift plates 5th AIAA/CEAS Aeroacoustics Conf. 1999.</a:t>
            </a:r>
            <a:endParaRPr lang="ko-KR" altLang="en-US" sz="800" dirty="0"/>
          </a:p>
        </p:txBody>
      </p:sp>
      <p:sp>
        <p:nvSpPr>
          <p:cNvPr id="7" name="TextBox 6">
            <a:extLst>
              <a:ext uri="{FF2B5EF4-FFF2-40B4-BE49-F238E27FC236}">
                <a16:creationId xmlns:a16="http://schemas.microsoft.com/office/drawing/2014/main" id="{721C6794-3A42-647E-F565-D384F3D18547}"/>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Model validation</a:t>
            </a:r>
          </a:p>
        </p:txBody>
      </p:sp>
      <p:sp>
        <p:nvSpPr>
          <p:cNvPr id="8" name="슬라이드 번호 개체 틀 7">
            <a:extLst>
              <a:ext uri="{FF2B5EF4-FFF2-40B4-BE49-F238E27FC236}">
                <a16:creationId xmlns:a16="http://schemas.microsoft.com/office/drawing/2014/main" id="{4BA32244-1C98-23EC-0AEB-E073671A9BC2}"/>
              </a:ext>
            </a:extLst>
          </p:cNvPr>
          <p:cNvSpPr>
            <a:spLocks noGrp="1"/>
          </p:cNvSpPr>
          <p:nvPr>
            <p:ph type="sldNum" sz="quarter" idx="12"/>
          </p:nvPr>
        </p:nvSpPr>
        <p:spPr/>
        <p:txBody>
          <a:bodyPr/>
          <a:lstStyle/>
          <a:p>
            <a:fld id="{9423E49F-F10B-4159-89DC-E7A5556EB610}" type="slidenum">
              <a:rPr lang="ko-KR" altLang="en-US" smtClean="0"/>
              <a:pPr/>
              <a:t>16</a:t>
            </a:fld>
            <a:endParaRPr lang="ko-KR" altLang="en-US"/>
          </a:p>
        </p:txBody>
      </p:sp>
    </p:spTree>
    <p:extLst>
      <p:ext uri="{BB962C8B-B14F-4D97-AF65-F5344CB8AC3E}">
        <p14:creationId xmlns:p14="http://schemas.microsoft.com/office/powerpoint/2010/main" val="381026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11421247"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For the NPR is 3.7, the surface pressure coefficient (Cp) distributions with the change of the radial location (r/D) at h/D=2 to 5 are shown in Fig. 6</a:t>
            </a:r>
            <a:endParaRPr lang="ko-KR" altLang="en-US" dirty="0"/>
          </a:p>
        </p:txBody>
      </p:sp>
      <p:pic>
        <p:nvPicPr>
          <p:cNvPr id="5" name="그림 4">
            <a:extLst>
              <a:ext uri="{FF2B5EF4-FFF2-40B4-BE49-F238E27FC236}">
                <a16:creationId xmlns:a16="http://schemas.microsoft.com/office/drawing/2014/main" id="{1CDB1DFA-4D38-7AA3-79B8-814B79B34CAB}"/>
              </a:ext>
            </a:extLst>
          </p:cNvPr>
          <p:cNvPicPr>
            <a:picLocks noChangeAspect="1"/>
          </p:cNvPicPr>
          <p:nvPr/>
        </p:nvPicPr>
        <p:blipFill rotWithShape="1">
          <a:blip r:embed="rId2">
            <a:clrChange>
              <a:clrFrom>
                <a:srgbClr val="FFFFFF"/>
              </a:clrFrom>
              <a:clrTo>
                <a:srgbClr val="FFFFFF">
                  <a:alpha val="0"/>
                </a:srgbClr>
              </a:clrTo>
            </a:clrChange>
          </a:blip>
          <a:srcRect r="51829" b="53303"/>
          <a:stretch/>
        </p:blipFill>
        <p:spPr>
          <a:xfrm>
            <a:off x="2494470" y="1642990"/>
            <a:ext cx="3314500" cy="2504372"/>
          </a:xfrm>
          <a:prstGeom prst="rect">
            <a:avLst/>
          </a:prstGeom>
        </p:spPr>
      </p:pic>
      <p:pic>
        <p:nvPicPr>
          <p:cNvPr id="6" name="그림 5">
            <a:extLst>
              <a:ext uri="{FF2B5EF4-FFF2-40B4-BE49-F238E27FC236}">
                <a16:creationId xmlns:a16="http://schemas.microsoft.com/office/drawing/2014/main" id="{ED5512E0-610C-B82D-B26B-5CAB40B72B7B}"/>
              </a:ext>
            </a:extLst>
          </p:cNvPr>
          <p:cNvPicPr>
            <a:picLocks noChangeAspect="1"/>
          </p:cNvPicPr>
          <p:nvPr/>
        </p:nvPicPr>
        <p:blipFill rotWithShape="1">
          <a:blip r:embed="rId2">
            <a:clrChange>
              <a:clrFrom>
                <a:srgbClr val="FFFFFF"/>
              </a:clrFrom>
              <a:clrTo>
                <a:srgbClr val="FFFFFF">
                  <a:alpha val="0"/>
                </a:srgbClr>
              </a:clrTo>
            </a:clrChange>
          </a:blip>
          <a:srcRect l="54545" b="53303"/>
          <a:stretch/>
        </p:blipFill>
        <p:spPr>
          <a:xfrm>
            <a:off x="6317547" y="1642990"/>
            <a:ext cx="3127540" cy="2504372"/>
          </a:xfrm>
          <a:prstGeom prst="rect">
            <a:avLst/>
          </a:prstGeom>
        </p:spPr>
      </p:pic>
      <p:pic>
        <p:nvPicPr>
          <p:cNvPr id="7" name="그림 6">
            <a:extLst>
              <a:ext uri="{FF2B5EF4-FFF2-40B4-BE49-F238E27FC236}">
                <a16:creationId xmlns:a16="http://schemas.microsoft.com/office/drawing/2014/main" id="{ECE4F3A4-D084-74B1-DCA4-013B536F28DD}"/>
              </a:ext>
            </a:extLst>
          </p:cNvPr>
          <p:cNvPicPr>
            <a:picLocks noChangeAspect="1"/>
          </p:cNvPicPr>
          <p:nvPr/>
        </p:nvPicPr>
        <p:blipFill rotWithShape="1">
          <a:blip r:embed="rId2">
            <a:clrChange>
              <a:clrFrom>
                <a:srgbClr val="FFFFFF"/>
              </a:clrFrom>
              <a:clrTo>
                <a:srgbClr val="FFFFFF">
                  <a:alpha val="0"/>
                </a:srgbClr>
              </a:clrTo>
            </a:clrChange>
          </a:blip>
          <a:srcRect l="2718" t="47009" r="51829" b="4615"/>
          <a:stretch/>
        </p:blipFill>
        <p:spPr>
          <a:xfrm>
            <a:off x="2686090" y="4095486"/>
            <a:ext cx="3127540" cy="2594414"/>
          </a:xfrm>
          <a:prstGeom prst="rect">
            <a:avLst/>
          </a:prstGeom>
        </p:spPr>
      </p:pic>
      <p:pic>
        <p:nvPicPr>
          <p:cNvPr id="8" name="그림 7">
            <a:extLst>
              <a:ext uri="{FF2B5EF4-FFF2-40B4-BE49-F238E27FC236}">
                <a16:creationId xmlns:a16="http://schemas.microsoft.com/office/drawing/2014/main" id="{40640705-3555-0943-A42A-F2A7CBE75DBB}"/>
              </a:ext>
            </a:extLst>
          </p:cNvPr>
          <p:cNvPicPr>
            <a:picLocks noChangeAspect="1"/>
          </p:cNvPicPr>
          <p:nvPr/>
        </p:nvPicPr>
        <p:blipFill rotWithShape="1">
          <a:blip r:embed="rId2">
            <a:clrChange>
              <a:clrFrom>
                <a:srgbClr val="FFFFFF"/>
              </a:clrFrom>
              <a:clrTo>
                <a:srgbClr val="FFFFFF">
                  <a:alpha val="0"/>
                </a:srgbClr>
              </a:clrTo>
            </a:clrChange>
          </a:blip>
          <a:srcRect l="54545" t="46696" r="1183" b="4928"/>
          <a:stretch/>
        </p:blipFill>
        <p:spPr>
          <a:xfrm>
            <a:off x="6309712" y="4020999"/>
            <a:ext cx="3046194" cy="2594412"/>
          </a:xfrm>
          <a:prstGeom prst="rect">
            <a:avLst/>
          </a:prstGeom>
        </p:spPr>
      </p:pic>
      <p:pic>
        <p:nvPicPr>
          <p:cNvPr id="9" name="그림 8">
            <a:extLst>
              <a:ext uri="{FF2B5EF4-FFF2-40B4-BE49-F238E27FC236}">
                <a16:creationId xmlns:a16="http://schemas.microsoft.com/office/drawing/2014/main" id="{6FAF16F0-649B-39F4-DDC4-A17655727F7D}"/>
              </a:ext>
            </a:extLst>
          </p:cNvPr>
          <p:cNvPicPr>
            <a:picLocks noChangeAspect="1"/>
          </p:cNvPicPr>
          <p:nvPr/>
        </p:nvPicPr>
        <p:blipFill rotWithShape="1">
          <a:blip r:embed="rId2"/>
          <a:srcRect t="96833" r="8294" b="460"/>
          <a:stretch/>
        </p:blipFill>
        <p:spPr>
          <a:xfrm>
            <a:off x="2946235" y="6681606"/>
            <a:ext cx="6127917" cy="141009"/>
          </a:xfrm>
          <a:prstGeom prst="rect">
            <a:avLst/>
          </a:prstGeom>
        </p:spPr>
      </p:pic>
      <p:sp>
        <p:nvSpPr>
          <p:cNvPr id="11" name="TextBox 10">
            <a:extLst>
              <a:ext uri="{FF2B5EF4-FFF2-40B4-BE49-F238E27FC236}">
                <a16:creationId xmlns:a16="http://schemas.microsoft.com/office/drawing/2014/main" id="{BF4A8556-EDE1-B449-EBC9-E365C44B4BA3}"/>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Model validation</a:t>
            </a:r>
          </a:p>
        </p:txBody>
      </p:sp>
      <p:sp>
        <p:nvSpPr>
          <p:cNvPr id="12" name="슬라이드 번호 개체 틀 11">
            <a:extLst>
              <a:ext uri="{FF2B5EF4-FFF2-40B4-BE49-F238E27FC236}">
                <a16:creationId xmlns:a16="http://schemas.microsoft.com/office/drawing/2014/main" id="{31ED4181-DCCC-99CC-A23A-587D7DA9F2B2}"/>
              </a:ext>
            </a:extLst>
          </p:cNvPr>
          <p:cNvSpPr>
            <a:spLocks noGrp="1"/>
          </p:cNvSpPr>
          <p:nvPr>
            <p:ph type="sldNum" sz="quarter" idx="12"/>
          </p:nvPr>
        </p:nvSpPr>
        <p:spPr/>
        <p:txBody>
          <a:bodyPr/>
          <a:lstStyle/>
          <a:p>
            <a:fld id="{9423E49F-F10B-4159-89DC-E7A5556EB610}" type="slidenum">
              <a:rPr lang="ko-KR" altLang="en-US" smtClean="0"/>
              <a:pPr/>
              <a:t>17</a:t>
            </a:fld>
            <a:endParaRPr lang="ko-KR" altLang="en-US" dirty="0"/>
          </a:p>
        </p:txBody>
      </p:sp>
    </p:spTree>
    <p:extLst>
      <p:ext uri="{BB962C8B-B14F-4D97-AF65-F5344CB8AC3E}">
        <p14:creationId xmlns:p14="http://schemas.microsoft.com/office/powerpoint/2010/main" val="3798347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Conclusion</a:t>
            </a:r>
            <a:endParaRPr lang="ko-KR" altLang="en-US" sz="2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DA06C516-C528-2221-0C4D-F47003184793}"/>
              </a:ext>
            </a:extLst>
          </p:cNvPr>
          <p:cNvSpPr>
            <a:spLocks noGrp="1"/>
          </p:cNvSpPr>
          <p:nvPr>
            <p:ph type="sldNum" sz="quarter" idx="12"/>
          </p:nvPr>
        </p:nvSpPr>
        <p:spPr/>
        <p:txBody>
          <a:bodyPr/>
          <a:lstStyle/>
          <a:p>
            <a:fld id="{9423E49F-F10B-4159-89DC-E7A5556EB610}" type="slidenum">
              <a:rPr lang="ko-KR" altLang="en-US" smtClean="0"/>
              <a:pPr/>
              <a:t>18</a:t>
            </a:fld>
            <a:endParaRPr lang="ko-KR" altLang="en-US"/>
          </a:p>
        </p:txBody>
      </p:sp>
    </p:spTree>
    <p:extLst>
      <p:ext uri="{BB962C8B-B14F-4D97-AF65-F5344CB8AC3E}">
        <p14:creationId xmlns:p14="http://schemas.microsoft.com/office/powerpoint/2010/main" val="401103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pic>
        <p:nvPicPr>
          <p:cNvPr id="5" name="그림 4">
            <a:extLst>
              <a:ext uri="{FF2B5EF4-FFF2-40B4-BE49-F238E27FC236}">
                <a16:creationId xmlns:a16="http://schemas.microsoft.com/office/drawing/2014/main" id="{4511B9A9-739F-A7BD-BCD0-C7FE17738B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88572" y="3327933"/>
            <a:ext cx="9901644" cy="3353398"/>
          </a:xfrm>
          <a:prstGeom prst="rect">
            <a:avLst/>
          </a:prstGeom>
        </p:spPr>
      </p:pic>
      <p:sp>
        <p:nvSpPr>
          <p:cNvPr id="6" name="TextBox 5">
            <a:extLst>
              <a:ext uri="{FF2B5EF4-FFF2-40B4-BE49-F238E27FC236}">
                <a16:creationId xmlns:a16="http://schemas.microsoft.com/office/drawing/2014/main" id="{1679B0F3-817D-BEC5-4A51-C57F7337A6DD}"/>
              </a:ext>
            </a:extLst>
          </p:cNvPr>
          <p:cNvSpPr txBox="1"/>
          <p:nvPr/>
        </p:nvSpPr>
        <p:spPr>
          <a:xfrm>
            <a:off x="522514" y="1019609"/>
            <a:ext cx="1103376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The exhaust plume flow field (1/3)</a:t>
            </a:r>
          </a:p>
          <a:p>
            <a:pPr marL="742950" lvl="1" indent="-285750">
              <a:buFont typeface="Arial" panose="020B0604020202020204" pitchFamily="34" charset="0"/>
              <a:buChar char="•"/>
            </a:pPr>
            <a:r>
              <a:rPr lang="en-US" altLang="ko-KR" dirty="0"/>
              <a:t>The Mach number, pressure, and temperature contours of the four-engine rockets exhaust plume impinging on the wedge-shaped and cone-shaped deflectors are shown in Figs. 7 and 8.</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Under the combined effect of external air and high unexpanded exhaust gas, a clear structure of the first shock cell can be observed near the rocket gas field.</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Second shock cell-like structure is less clear due to the interaction of the four equal plumes.</a:t>
            </a:r>
          </a:p>
        </p:txBody>
      </p:sp>
      <p:sp>
        <p:nvSpPr>
          <p:cNvPr id="7" name="슬라이드 번호 개체 틀 6">
            <a:extLst>
              <a:ext uri="{FF2B5EF4-FFF2-40B4-BE49-F238E27FC236}">
                <a16:creationId xmlns:a16="http://schemas.microsoft.com/office/drawing/2014/main" id="{78759A71-A555-DD18-83BA-211B1E09EE4E}"/>
              </a:ext>
            </a:extLst>
          </p:cNvPr>
          <p:cNvSpPr>
            <a:spLocks noGrp="1"/>
          </p:cNvSpPr>
          <p:nvPr>
            <p:ph type="sldNum" sz="quarter" idx="12"/>
          </p:nvPr>
        </p:nvSpPr>
        <p:spPr/>
        <p:txBody>
          <a:bodyPr/>
          <a:lstStyle/>
          <a:p>
            <a:fld id="{9423E49F-F10B-4159-89DC-E7A5556EB610}" type="slidenum">
              <a:rPr lang="ko-KR" altLang="en-US" smtClean="0"/>
              <a:pPr/>
              <a:t>19</a:t>
            </a:fld>
            <a:endParaRPr lang="ko-KR" altLang="en-US"/>
          </a:p>
        </p:txBody>
      </p:sp>
    </p:spTree>
    <p:extLst>
      <p:ext uri="{BB962C8B-B14F-4D97-AF65-F5344CB8AC3E}">
        <p14:creationId xmlns:p14="http://schemas.microsoft.com/office/powerpoint/2010/main" val="265003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Conclusion</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F654C53-34AE-BEED-FA62-61913CA6A525}"/>
              </a:ext>
            </a:extLst>
          </p:cNvPr>
          <p:cNvSpPr>
            <a:spLocks noGrp="1"/>
          </p:cNvSpPr>
          <p:nvPr>
            <p:ph type="sldNum" sz="quarter" idx="12"/>
          </p:nvPr>
        </p:nvSpPr>
        <p:spPr/>
        <p:txBody>
          <a:bodyPr/>
          <a:lstStyle/>
          <a:p>
            <a:fld id="{9423E49F-F10B-4159-89DC-E7A5556EB610}" type="slidenum">
              <a:rPr lang="ko-KR" altLang="en-US" smtClean="0"/>
              <a:pPr/>
              <a:t>2</a:t>
            </a:fld>
            <a:endParaRPr lang="ko-KR" altLang="en-US"/>
          </a:p>
        </p:txBody>
      </p:sp>
    </p:spTree>
    <p:extLst>
      <p:ext uri="{BB962C8B-B14F-4D97-AF65-F5344CB8AC3E}">
        <p14:creationId xmlns:p14="http://schemas.microsoft.com/office/powerpoint/2010/main" val="2089552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1103376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The exhaust plume flow field (2/3)</a:t>
            </a:r>
          </a:p>
          <a:p>
            <a:pPr marL="742950" lvl="1" indent="-285750">
              <a:buFont typeface="Arial" panose="020B0604020202020204" pitchFamily="34" charset="0"/>
              <a:buChar char="•"/>
            </a:pPr>
            <a:r>
              <a:rPr lang="en-US" altLang="ko-KR" dirty="0"/>
              <a:t>The Third shock cell deforms after the engine exhaust plumes impact the deflector surface.</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A high temperature region is generated immediately on the deflector surface due to the impingement and accumulation of excessive high temperature gas.</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Due to the afterburning reaction between exhaust gas and air, high temperature also occurs in the mixed layer and average slightly below accumulation region temperature.</a:t>
            </a:r>
            <a:endParaRPr lang="ko-KR" altLang="en-US" dirty="0"/>
          </a:p>
        </p:txBody>
      </p:sp>
      <p:pic>
        <p:nvPicPr>
          <p:cNvPr id="6" name="그림 5">
            <a:extLst>
              <a:ext uri="{FF2B5EF4-FFF2-40B4-BE49-F238E27FC236}">
                <a16:creationId xmlns:a16="http://schemas.microsoft.com/office/drawing/2014/main" id="{95B11EA9-DC17-28A1-608C-321B8850546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8937" y="3287872"/>
            <a:ext cx="10300252" cy="3375082"/>
          </a:xfrm>
          <a:prstGeom prst="rect">
            <a:avLst/>
          </a:prstGeom>
        </p:spPr>
      </p:pic>
      <p:sp>
        <p:nvSpPr>
          <p:cNvPr id="7" name="슬라이드 번호 개체 틀 6">
            <a:extLst>
              <a:ext uri="{FF2B5EF4-FFF2-40B4-BE49-F238E27FC236}">
                <a16:creationId xmlns:a16="http://schemas.microsoft.com/office/drawing/2014/main" id="{72485D60-D0EE-E298-57F2-F419B9B1C2D6}"/>
              </a:ext>
            </a:extLst>
          </p:cNvPr>
          <p:cNvSpPr>
            <a:spLocks noGrp="1"/>
          </p:cNvSpPr>
          <p:nvPr>
            <p:ph type="sldNum" sz="quarter" idx="12"/>
          </p:nvPr>
        </p:nvSpPr>
        <p:spPr/>
        <p:txBody>
          <a:bodyPr/>
          <a:lstStyle/>
          <a:p>
            <a:fld id="{9423E49F-F10B-4159-89DC-E7A5556EB610}" type="slidenum">
              <a:rPr lang="ko-KR" altLang="en-US" smtClean="0"/>
              <a:pPr/>
              <a:t>20</a:t>
            </a:fld>
            <a:endParaRPr lang="ko-KR" altLang="en-US"/>
          </a:p>
        </p:txBody>
      </p:sp>
    </p:spTree>
    <p:extLst>
      <p:ext uri="{BB962C8B-B14F-4D97-AF65-F5344CB8AC3E}">
        <p14:creationId xmlns:p14="http://schemas.microsoft.com/office/powerpoint/2010/main" val="3519303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11321143"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The exhaust plume flow field (3/3)</a:t>
            </a:r>
          </a:p>
          <a:p>
            <a:pPr marL="742950" lvl="1" indent="-285750">
              <a:buFont typeface="Arial" panose="020B0604020202020204" pitchFamily="34" charset="0"/>
              <a:buChar char="•"/>
            </a:pPr>
            <a:r>
              <a:rPr lang="en-US" altLang="ko-KR" dirty="0"/>
              <a:t>Due to the restriction of the sidewall of the cone-shaped deﬂector, part of exhaust gas exits the deﬂector channel through inlet rather than outlet.</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Improvements to the cone-shaped deﬂector design are useful for deﬂecting exhaust gas smoothly.</a:t>
            </a:r>
            <a:endParaRPr lang="ko-KR" altLang="en-US" dirty="0"/>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As the spacing of the sidewalls increases, the cone-shaped deﬂector could prevent damage to the rocket due to the reverse exhaust plumes.</a:t>
            </a:r>
          </a:p>
        </p:txBody>
      </p:sp>
      <p:pic>
        <p:nvPicPr>
          <p:cNvPr id="4" name="그림 3">
            <a:extLst>
              <a:ext uri="{FF2B5EF4-FFF2-40B4-BE49-F238E27FC236}">
                <a16:creationId xmlns:a16="http://schemas.microsoft.com/office/drawing/2014/main" id="{81013FFD-18BF-B7C4-F48C-F8E695CA9FD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48937" y="3287872"/>
            <a:ext cx="10300252" cy="3375082"/>
          </a:xfrm>
          <a:prstGeom prst="rect">
            <a:avLst/>
          </a:prstGeom>
        </p:spPr>
      </p:pic>
      <p:sp>
        <p:nvSpPr>
          <p:cNvPr id="5" name="슬라이드 번호 개체 틀 4">
            <a:extLst>
              <a:ext uri="{FF2B5EF4-FFF2-40B4-BE49-F238E27FC236}">
                <a16:creationId xmlns:a16="http://schemas.microsoft.com/office/drawing/2014/main" id="{94C8FF17-10C8-CE32-F596-F8A61E0B3205}"/>
              </a:ext>
            </a:extLst>
          </p:cNvPr>
          <p:cNvSpPr>
            <a:spLocks noGrp="1"/>
          </p:cNvSpPr>
          <p:nvPr>
            <p:ph type="sldNum" sz="quarter" idx="12"/>
          </p:nvPr>
        </p:nvSpPr>
        <p:spPr/>
        <p:txBody>
          <a:bodyPr/>
          <a:lstStyle/>
          <a:p>
            <a:fld id="{9423E49F-F10B-4159-89DC-E7A5556EB610}" type="slidenum">
              <a:rPr lang="ko-KR" altLang="en-US" smtClean="0"/>
              <a:pPr/>
              <a:t>21</a:t>
            </a:fld>
            <a:endParaRPr lang="ko-KR" altLang="en-US"/>
          </a:p>
        </p:txBody>
      </p:sp>
    </p:spTree>
    <p:extLst>
      <p:ext uri="{BB962C8B-B14F-4D97-AF65-F5344CB8AC3E}">
        <p14:creationId xmlns:p14="http://schemas.microsoft.com/office/powerpoint/2010/main" val="155990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The impingement surface flow field – pressure </a:t>
            </a:r>
            <a:r>
              <a:rPr lang="en-US" altLang="ko-KR" dirty="0" err="1"/>
              <a:t>distrubution</a:t>
            </a:r>
            <a:endParaRPr lang="ko-KR" altLang="en-US" dirty="0"/>
          </a:p>
        </p:txBody>
      </p:sp>
      <p:pic>
        <p:nvPicPr>
          <p:cNvPr id="5" name="그림 4">
            <a:extLst>
              <a:ext uri="{FF2B5EF4-FFF2-40B4-BE49-F238E27FC236}">
                <a16:creationId xmlns:a16="http://schemas.microsoft.com/office/drawing/2014/main" id="{F6C9C1D3-42DC-6770-E0DC-07D6D01408C2}"/>
              </a:ext>
            </a:extLst>
          </p:cNvPr>
          <p:cNvPicPr>
            <a:picLocks noChangeAspect="1"/>
          </p:cNvPicPr>
          <p:nvPr/>
        </p:nvPicPr>
        <p:blipFill>
          <a:blip r:embed="rId2"/>
          <a:stretch>
            <a:fillRect/>
          </a:stretch>
        </p:blipFill>
        <p:spPr>
          <a:xfrm>
            <a:off x="304369" y="1493444"/>
            <a:ext cx="5564613" cy="4445802"/>
          </a:xfrm>
          <a:prstGeom prst="rect">
            <a:avLst/>
          </a:prstGeom>
        </p:spPr>
      </p:pic>
      <p:sp>
        <p:nvSpPr>
          <p:cNvPr id="6" name="TextBox 5">
            <a:extLst>
              <a:ext uri="{FF2B5EF4-FFF2-40B4-BE49-F238E27FC236}">
                <a16:creationId xmlns:a16="http://schemas.microsoft.com/office/drawing/2014/main" id="{CF1DD358-ABA9-C4D2-B71B-5BB0443CDDD0}"/>
              </a:ext>
            </a:extLst>
          </p:cNvPr>
          <p:cNvSpPr txBox="1"/>
          <p:nvPr/>
        </p:nvSpPr>
        <p:spPr>
          <a:xfrm>
            <a:off x="6426926" y="1493444"/>
            <a:ext cx="5529943" cy="3970318"/>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The region of peak pressure appears under the rocket nozzle, which is the result of the direct impact of exhaust plume.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wedge-shaped </a:t>
            </a:r>
            <a:r>
              <a:rPr lang="en-US" altLang="ko-KR" dirty="0" err="1"/>
              <a:t>defelctor</a:t>
            </a:r>
            <a:r>
              <a:rPr lang="en-US" altLang="ko-KR" dirty="0"/>
              <a:t> has a peak pressure of 471.4kPa in impingement point, well above the 343.5kPa in the same position on the cone-shaped deflector.</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As the conical surface has bigger impact area and better ﬂow capacity, the pressure in the projection line of the wedge surface is higher than those on the conical surface, with the biggest difference about 37.2% at the impingement point.</a:t>
            </a:r>
            <a:endParaRPr lang="ko-KR" altLang="en-US" dirty="0"/>
          </a:p>
        </p:txBody>
      </p:sp>
      <p:sp>
        <p:nvSpPr>
          <p:cNvPr id="7" name="슬라이드 번호 개체 틀 6">
            <a:extLst>
              <a:ext uri="{FF2B5EF4-FFF2-40B4-BE49-F238E27FC236}">
                <a16:creationId xmlns:a16="http://schemas.microsoft.com/office/drawing/2014/main" id="{F4D05533-DCEB-AF5A-9953-AA6AB887635A}"/>
              </a:ext>
            </a:extLst>
          </p:cNvPr>
          <p:cNvSpPr>
            <a:spLocks noGrp="1"/>
          </p:cNvSpPr>
          <p:nvPr>
            <p:ph type="sldNum" sz="quarter" idx="12"/>
          </p:nvPr>
        </p:nvSpPr>
        <p:spPr/>
        <p:txBody>
          <a:bodyPr/>
          <a:lstStyle/>
          <a:p>
            <a:fld id="{9423E49F-F10B-4159-89DC-E7A5556EB610}" type="slidenum">
              <a:rPr lang="ko-KR" altLang="en-US" smtClean="0"/>
              <a:pPr/>
              <a:t>22</a:t>
            </a:fld>
            <a:endParaRPr lang="ko-KR" altLang="en-US"/>
          </a:p>
        </p:txBody>
      </p:sp>
    </p:spTree>
    <p:extLst>
      <p:ext uri="{BB962C8B-B14F-4D97-AF65-F5344CB8AC3E}">
        <p14:creationId xmlns:p14="http://schemas.microsoft.com/office/powerpoint/2010/main" val="2401927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4" name="TextBox 3">
            <a:extLst>
              <a:ext uri="{FF2B5EF4-FFF2-40B4-BE49-F238E27FC236}">
                <a16:creationId xmlns:a16="http://schemas.microsoft.com/office/drawing/2014/main" id="{1CD35899-701B-FFF8-90F1-362EB2CD2671}"/>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The impingement surface flow field – temperature distribution</a:t>
            </a:r>
            <a:endParaRPr lang="ko-KR" altLang="en-US" dirty="0"/>
          </a:p>
        </p:txBody>
      </p:sp>
      <p:pic>
        <p:nvPicPr>
          <p:cNvPr id="6" name="그림 5">
            <a:extLst>
              <a:ext uri="{FF2B5EF4-FFF2-40B4-BE49-F238E27FC236}">
                <a16:creationId xmlns:a16="http://schemas.microsoft.com/office/drawing/2014/main" id="{FFC7EA16-DF52-9CF5-78C9-C73EDBB36CFC}"/>
              </a:ext>
            </a:extLst>
          </p:cNvPr>
          <p:cNvPicPr>
            <a:picLocks noChangeAspect="1"/>
          </p:cNvPicPr>
          <p:nvPr/>
        </p:nvPicPr>
        <p:blipFill>
          <a:blip r:embed="rId2"/>
          <a:stretch>
            <a:fillRect/>
          </a:stretch>
        </p:blipFill>
        <p:spPr>
          <a:xfrm>
            <a:off x="522514" y="1590993"/>
            <a:ext cx="5417562" cy="4505008"/>
          </a:xfrm>
          <a:prstGeom prst="rect">
            <a:avLst/>
          </a:prstGeom>
        </p:spPr>
      </p:pic>
      <p:sp>
        <p:nvSpPr>
          <p:cNvPr id="7" name="TextBox 6">
            <a:extLst>
              <a:ext uri="{FF2B5EF4-FFF2-40B4-BE49-F238E27FC236}">
                <a16:creationId xmlns:a16="http://schemas.microsoft.com/office/drawing/2014/main" id="{0EC6CF5E-0458-D011-14F1-BE89D7BAB2F6}"/>
              </a:ext>
            </a:extLst>
          </p:cNvPr>
          <p:cNvSpPr txBox="1"/>
          <p:nvPr/>
        </p:nvSpPr>
        <p:spPr>
          <a:xfrm>
            <a:off x="6426926" y="1493444"/>
            <a:ext cx="5529943" cy="4801314"/>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 larger high-temperature region appears in the wedge-shaped deflector.</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Different diversion orientation of the flame deflectors is a prime cause of the difference in temperature distribution.</a:t>
            </a:r>
          </a:p>
          <a:p>
            <a:pPr lvl="1"/>
            <a:r>
              <a:rPr lang="en-US" altLang="ko-KR" dirty="0"/>
              <a:t>- The supersonic exhaust plume was diverted into outlet with two directions in the wedge-shaped deflector.</a:t>
            </a:r>
          </a:p>
          <a:p>
            <a:pPr lvl="1"/>
            <a:r>
              <a:rPr lang="en-US" altLang="ko-KR" dirty="0"/>
              <a:t>- The cone-shaped deflector can deflect the exhaust gas towards the circumferential direction, which will cause a smaller thermal shock effect.</a:t>
            </a:r>
          </a:p>
          <a:p>
            <a:pPr lvl="1"/>
            <a:endParaRPr lang="en-US" altLang="ko-KR" dirty="0"/>
          </a:p>
          <a:p>
            <a:pPr marL="285750" lvl="1" indent="-285750">
              <a:buFont typeface="Arial" panose="020B0604020202020204" pitchFamily="34" charset="0"/>
              <a:buChar char="•"/>
            </a:pPr>
            <a:r>
              <a:rPr lang="en-US" altLang="ko-KR" dirty="0"/>
              <a:t>The high temperature region on the wedge surface is much higher and more focused than in the conical surface, which will more easily lead to a significant ablation and damage in the wedge-shaped deflector.</a:t>
            </a:r>
          </a:p>
        </p:txBody>
      </p:sp>
      <p:sp>
        <p:nvSpPr>
          <p:cNvPr id="8" name="슬라이드 번호 개체 틀 7">
            <a:extLst>
              <a:ext uri="{FF2B5EF4-FFF2-40B4-BE49-F238E27FC236}">
                <a16:creationId xmlns:a16="http://schemas.microsoft.com/office/drawing/2014/main" id="{97310050-1BB2-0552-3E05-2BB7736DA30E}"/>
              </a:ext>
            </a:extLst>
          </p:cNvPr>
          <p:cNvSpPr>
            <a:spLocks noGrp="1"/>
          </p:cNvSpPr>
          <p:nvPr>
            <p:ph type="sldNum" sz="quarter" idx="12"/>
          </p:nvPr>
        </p:nvSpPr>
        <p:spPr/>
        <p:txBody>
          <a:bodyPr/>
          <a:lstStyle/>
          <a:p>
            <a:fld id="{9423E49F-F10B-4159-89DC-E7A5556EB610}" type="slidenum">
              <a:rPr lang="ko-KR" altLang="en-US" smtClean="0"/>
              <a:pPr/>
              <a:t>23</a:t>
            </a:fld>
            <a:endParaRPr lang="ko-KR" altLang="en-US"/>
          </a:p>
        </p:txBody>
      </p:sp>
    </p:spTree>
    <p:extLst>
      <p:ext uri="{BB962C8B-B14F-4D97-AF65-F5344CB8AC3E}">
        <p14:creationId xmlns:p14="http://schemas.microsoft.com/office/powerpoint/2010/main" val="2103260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4" name="TextBox 3">
            <a:extLst>
              <a:ext uri="{FF2B5EF4-FFF2-40B4-BE49-F238E27FC236}">
                <a16:creationId xmlns:a16="http://schemas.microsoft.com/office/drawing/2014/main" id="{1CD35899-701B-FFF8-90F1-362EB2CD2671}"/>
              </a:ext>
            </a:extLst>
          </p:cNvPr>
          <p:cNvSpPr txBox="1"/>
          <p:nvPr/>
        </p:nvSpPr>
        <p:spPr>
          <a:xfrm>
            <a:off x="522514" y="1019609"/>
            <a:ext cx="11245326"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Planar static temperature contour – wedge-shaped deflector</a:t>
            </a:r>
          </a:p>
          <a:p>
            <a:pPr marL="714375" indent="-285750">
              <a:buFont typeface="Arial" panose="020B0604020202020204" pitchFamily="34" charset="0"/>
              <a:buChar char="•"/>
            </a:pPr>
            <a:r>
              <a:rPr lang="en-US" altLang="ko-KR" dirty="0"/>
              <a:t>The influence of the plume interaction and exhaust gas circulation are weak since the relatively stable individual shock unit can be observed at Z/d=3 and 4.</a:t>
            </a:r>
          </a:p>
          <a:p>
            <a:pPr marL="714375" indent="-285750">
              <a:buFont typeface="Arial" panose="020B0604020202020204" pitchFamily="34" charset="0"/>
              <a:buChar char="•"/>
            </a:pPr>
            <a:r>
              <a:rPr lang="en-US" altLang="ko-KR" dirty="0"/>
              <a:t>The planar static temperature contour at Z/d = 5 is blurred and a circular high temperature region is occurred in the core, which mainly caused by the interaction between exhaust and reverse ﬂow.</a:t>
            </a:r>
          </a:p>
          <a:p>
            <a:pPr marL="714375" indent="-285750">
              <a:buFont typeface="Arial" panose="020B0604020202020204" pitchFamily="34" charset="0"/>
              <a:buChar char="•"/>
            </a:pPr>
            <a:r>
              <a:rPr lang="en-US" altLang="ko-KR" dirty="0"/>
              <a:t>The exhaust gas inlet of the wedge-shaped deﬂector has the same temperature as atmosphere except for jet ﬂow region, and not affected by the reverse ﬂow.</a:t>
            </a:r>
            <a:endParaRPr lang="ko-KR" altLang="en-US" dirty="0"/>
          </a:p>
        </p:txBody>
      </p:sp>
      <p:pic>
        <p:nvPicPr>
          <p:cNvPr id="5" name="그림 4">
            <a:extLst>
              <a:ext uri="{FF2B5EF4-FFF2-40B4-BE49-F238E27FC236}">
                <a16:creationId xmlns:a16="http://schemas.microsoft.com/office/drawing/2014/main" id="{2878B664-B157-B38E-7079-B3FC460C134A}"/>
              </a:ext>
            </a:extLst>
          </p:cNvPr>
          <p:cNvPicPr>
            <a:picLocks noChangeAspect="1"/>
          </p:cNvPicPr>
          <p:nvPr/>
        </p:nvPicPr>
        <p:blipFill>
          <a:blip r:embed="rId2"/>
          <a:stretch>
            <a:fillRect/>
          </a:stretch>
        </p:blipFill>
        <p:spPr>
          <a:xfrm>
            <a:off x="424160" y="3050934"/>
            <a:ext cx="11245326" cy="3466684"/>
          </a:xfrm>
          <a:prstGeom prst="rect">
            <a:avLst/>
          </a:prstGeom>
        </p:spPr>
      </p:pic>
      <p:sp>
        <p:nvSpPr>
          <p:cNvPr id="7" name="슬라이드 번호 개체 틀 6">
            <a:extLst>
              <a:ext uri="{FF2B5EF4-FFF2-40B4-BE49-F238E27FC236}">
                <a16:creationId xmlns:a16="http://schemas.microsoft.com/office/drawing/2014/main" id="{E87B441D-66F9-CD84-8CCF-3D3EC9E875FA}"/>
              </a:ext>
            </a:extLst>
          </p:cNvPr>
          <p:cNvSpPr>
            <a:spLocks noGrp="1"/>
          </p:cNvSpPr>
          <p:nvPr>
            <p:ph type="sldNum" sz="quarter" idx="12"/>
          </p:nvPr>
        </p:nvSpPr>
        <p:spPr/>
        <p:txBody>
          <a:bodyPr/>
          <a:lstStyle/>
          <a:p>
            <a:fld id="{9423E49F-F10B-4159-89DC-E7A5556EB610}" type="slidenum">
              <a:rPr lang="ko-KR" altLang="en-US" smtClean="0"/>
              <a:pPr/>
              <a:t>24</a:t>
            </a:fld>
            <a:endParaRPr lang="ko-KR" altLang="en-US"/>
          </a:p>
        </p:txBody>
      </p:sp>
    </p:spTree>
    <p:extLst>
      <p:ext uri="{BB962C8B-B14F-4D97-AF65-F5344CB8AC3E}">
        <p14:creationId xmlns:p14="http://schemas.microsoft.com/office/powerpoint/2010/main" val="146728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Results and discussion</a:t>
            </a:r>
          </a:p>
        </p:txBody>
      </p:sp>
      <p:sp>
        <p:nvSpPr>
          <p:cNvPr id="4" name="TextBox 3">
            <a:extLst>
              <a:ext uri="{FF2B5EF4-FFF2-40B4-BE49-F238E27FC236}">
                <a16:creationId xmlns:a16="http://schemas.microsoft.com/office/drawing/2014/main" id="{1CD35899-701B-FFF8-90F1-362EB2CD2671}"/>
              </a:ext>
            </a:extLst>
          </p:cNvPr>
          <p:cNvSpPr txBox="1"/>
          <p:nvPr/>
        </p:nvSpPr>
        <p:spPr>
          <a:xfrm>
            <a:off x="522514" y="1019609"/>
            <a:ext cx="11146972"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Planar static temperature contour – cone-shaped deflector</a:t>
            </a:r>
          </a:p>
          <a:p>
            <a:pPr marL="742950" lvl="1" indent="-285750">
              <a:buFont typeface="Arial" panose="020B0604020202020204" pitchFamily="34" charset="0"/>
              <a:buChar char="•"/>
            </a:pPr>
            <a:r>
              <a:rPr lang="en-US" altLang="ko-KR" dirty="0"/>
              <a:t>A part of gas flow is discharged from the exhaust gas inlet due to the resistance in sidewalls.</a:t>
            </a:r>
          </a:p>
          <a:p>
            <a:pPr marL="742950" lvl="1" indent="-285750">
              <a:buFont typeface="Arial" panose="020B0604020202020204" pitchFamily="34" charset="0"/>
              <a:buChar char="•"/>
            </a:pPr>
            <a:r>
              <a:rPr lang="en-US" altLang="ko-KR" dirty="0"/>
              <a:t>The temperature in edge region of planar, as wall as the central region, is much higher than ambient temperature.</a:t>
            </a:r>
          </a:p>
          <a:p>
            <a:pPr marL="742950" lvl="1" indent="-285750">
              <a:buFont typeface="Arial" panose="020B0604020202020204" pitchFamily="34" charset="0"/>
              <a:buChar char="•"/>
            </a:pPr>
            <a:r>
              <a:rPr lang="en-US" altLang="ko-KR" dirty="0"/>
              <a:t>Increasing</a:t>
            </a:r>
            <a:r>
              <a:rPr lang="ko-KR" altLang="en-US" dirty="0"/>
              <a:t> </a:t>
            </a:r>
            <a:r>
              <a:rPr lang="en-US" altLang="ko-KR" dirty="0"/>
              <a:t>the</a:t>
            </a:r>
            <a:r>
              <a:rPr lang="ko-KR" altLang="en-US" dirty="0"/>
              <a:t> </a:t>
            </a:r>
            <a:r>
              <a:rPr lang="en-US" altLang="ko-KR" dirty="0"/>
              <a:t>distance</a:t>
            </a:r>
            <a:r>
              <a:rPr lang="ko-KR" altLang="en-US" dirty="0"/>
              <a:t> </a:t>
            </a:r>
            <a:r>
              <a:rPr lang="en-US" altLang="ko-KR" dirty="0"/>
              <a:t>between</a:t>
            </a:r>
            <a:r>
              <a:rPr lang="ko-KR" altLang="en-US" dirty="0"/>
              <a:t> </a:t>
            </a:r>
            <a:r>
              <a:rPr lang="en-US" altLang="ko-KR" dirty="0"/>
              <a:t>the</a:t>
            </a:r>
            <a:r>
              <a:rPr lang="ko-KR" altLang="en-US" dirty="0"/>
              <a:t> </a:t>
            </a:r>
            <a:r>
              <a:rPr lang="en-US" altLang="ko-KR" dirty="0"/>
              <a:t>sidewalls</a:t>
            </a:r>
            <a:r>
              <a:rPr lang="ko-KR" altLang="en-US" dirty="0"/>
              <a:t> </a:t>
            </a:r>
            <a:r>
              <a:rPr lang="en-US" altLang="ko-KR" dirty="0"/>
              <a:t>of</a:t>
            </a:r>
            <a:r>
              <a:rPr lang="ko-KR" altLang="en-US" dirty="0"/>
              <a:t> </a:t>
            </a:r>
            <a:r>
              <a:rPr lang="en-US" altLang="ko-KR" dirty="0"/>
              <a:t>the</a:t>
            </a:r>
            <a:r>
              <a:rPr lang="ko-KR" altLang="en-US" dirty="0"/>
              <a:t> </a:t>
            </a:r>
            <a:r>
              <a:rPr lang="en-US" altLang="ko-KR" dirty="0"/>
              <a:t>cone-shaped deflector could be helpful to prevent the damage of the rocket afterbody from high temperature reverse flow.</a:t>
            </a:r>
          </a:p>
        </p:txBody>
      </p:sp>
      <p:pic>
        <p:nvPicPr>
          <p:cNvPr id="6" name="그림 5">
            <a:extLst>
              <a:ext uri="{FF2B5EF4-FFF2-40B4-BE49-F238E27FC236}">
                <a16:creationId xmlns:a16="http://schemas.microsoft.com/office/drawing/2014/main" id="{98E5D4C3-2F2C-E69C-BF55-703B54D4E054}"/>
              </a:ext>
            </a:extLst>
          </p:cNvPr>
          <p:cNvPicPr>
            <a:picLocks noChangeAspect="1"/>
          </p:cNvPicPr>
          <p:nvPr/>
        </p:nvPicPr>
        <p:blipFill>
          <a:blip r:embed="rId2"/>
          <a:stretch>
            <a:fillRect/>
          </a:stretch>
        </p:blipFill>
        <p:spPr>
          <a:xfrm>
            <a:off x="229369" y="2991394"/>
            <a:ext cx="11652658" cy="3661954"/>
          </a:xfrm>
          <a:prstGeom prst="rect">
            <a:avLst/>
          </a:prstGeom>
        </p:spPr>
      </p:pic>
      <p:sp>
        <p:nvSpPr>
          <p:cNvPr id="7" name="슬라이드 번호 개체 틀 6">
            <a:extLst>
              <a:ext uri="{FF2B5EF4-FFF2-40B4-BE49-F238E27FC236}">
                <a16:creationId xmlns:a16="http://schemas.microsoft.com/office/drawing/2014/main" id="{B4C8C969-4CC5-02BB-C6D9-4FD2676CE6B6}"/>
              </a:ext>
            </a:extLst>
          </p:cNvPr>
          <p:cNvSpPr>
            <a:spLocks noGrp="1"/>
          </p:cNvSpPr>
          <p:nvPr>
            <p:ph type="sldNum" sz="quarter" idx="12"/>
          </p:nvPr>
        </p:nvSpPr>
        <p:spPr/>
        <p:txBody>
          <a:bodyPr/>
          <a:lstStyle/>
          <a:p>
            <a:fld id="{9423E49F-F10B-4159-89DC-E7A5556EB610}" type="slidenum">
              <a:rPr lang="ko-KR" altLang="en-US" smtClean="0"/>
              <a:pPr/>
              <a:t>25</a:t>
            </a:fld>
            <a:endParaRPr lang="ko-KR" altLang="en-US"/>
          </a:p>
        </p:txBody>
      </p:sp>
    </p:spTree>
    <p:extLst>
      <p:ext uri="{BB962C8B-B14F-4D97-AF65-F5344CB8AC3E}">
        <p14:creationId xmlns:p14="http://schemas.microsoft.com/office/powerpoint/2010/main" val="39524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Conclusion</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AF7E9E5E-38C1-60E2-14EF-C3D502FBFC34}"/>
              </a:ext>
            </a:extLst>
          </p:cNvPr>
          <p:cNvSpPr>
            <a:spLocks noGrp="1"/>
          </p:cNvSpPr>
          <p:nvPr>
            <p:ph type="sldNum" sz="quarter" idx="12"/>
          </p:nvPr>
        </p:nvSpPr>
        <p:spPr/>
        <p:txBody>
          <a:bodyPr/>
          <a:lstStyle/>
          <a:p>
            <a:fld id="{9423E49F-F10B-4159-89DC-E7A5556EB610}" type="slidenum">
              <a:rPr lang="ko-KR" altLang="en-US" smtClean="0"/>
              <a:pPr/>
              <a:t>26</a:t>
            </a:fld>
            <a:endParaRPr lang="ko-KR" altLang="en-US"/>
          </a:p>
        </p:txBody>
      </p:sp>
    </p:spTree>
    <p:extLst>
      <p:ext uri="{BB962C8B-B14F-4D97-AF65-F5344CB8AC3E}">
        <p14:creationId xmlns:p14="http://schemas.microsoft.com/office/powerpoint/2010/main" val="219880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8CA0BB48-7D79-11ED-EB45-E2B48A8A838C}"/>
              </a:ext>
            </a:extLst>
          </p:cNvPr>
          <p:cNvSpPr txBox="1"/>
          <p:nvPr/>
        </p:nvSpPr>
        <p:spPr>
          <a:xfrm>
            <a:off x="522514" y="1193780"/>
            <a:ext cx="10476412"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Numerical simulations have been performed to investigate the exhaust gas impinging on the wedge-shaped and cone-shaped deﬂectors. </a:t>
            </a:r>
          </a:p>
          <a:p>
            <a:pPr marL="285750" indent="-285750">
              <a:buFont typeface="Wingdings" panose="05000000000000000000" pitchFamily="2" charset="2"/>
              <a:buChar char="Ø"/>
            </a:pPr>
            <a:endParaRPr lang="en-US" altLang="ko-KR" dirty="0"/>
          </a:p>
          <a:p>
            <a:pPr marL="285750" indent="-285750">
              <a:buFont typeface="Wingdings" panose="05000000000000000000" pitchFamily="2" charset="2"/>
              <a:buChar char="Ø"/>
            </a:pPr>
            <a:r>
              <a:rPr lang="en-US" altLang="ko-KR" dirty="0"/>
              <a:t>By comparative analysis between the four-engine rockets impinging jet on different deﬂector, the following conclusions can be made:</a:t>
            </a:r>
          </a:p>
          <a:p>
            <a:pPr marL="742950" lvl="1" indent="-285750">
              <a:buFont typeface="Arial" panose="020B0604020202020204" pitchFamily="34" charset="0"/>
              <a:buChar char="•"/>
            </a:pPr>
            <a:r>
              <a:rPr lang="en-US" altLang="ko-KR" dirty="0"/>
              <a:t>The peak pressure on the deflector surface appears at the intersection of the nozzle axis and the deflector plate, and the temperature drops gradually from the center to the outlet of the deflector.</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The wedge-shaped and cone-shaped deflectors have different diversion directions. The maximum pressure and temperature in the wedge-shaped deflector are, respectively, 37.2% and 9.9% higher than those in the cone-shaped flame deflector.</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r>
              <a:rPr lang="en-US" altLang="ko-KR" dirty="0"/>
              <a:t>Compared to the wedge-shaped deflector, the cone-shaped deflector could achieve better performance for deflecting with sufficient distance of the sidewalls.</a:t>
            </a:r>
            <a:endParaRPr lang="ko-KR" altLang="en-US" dirty="0"/>
          </a:p>
        </p:txBody>
      </p:sp>
      <p:sp>
        <p:nvSpPr>
          <p:cNvPr id="5" name="슬라이드 번호 개체 틀 4">
            <a:extLst>
              <a:ext uri="{FF2B5EF4-FFF2-40B4-BE49-F238E27FC236}">
                <a16:creationId xmlns:a16="http://schemas.microsoft.com/office/drawing/2014/main" id="{55AF7091-F978-4E5C-0C1E-1015F6CB31A5}"/>
              </a:ext>
            </a:extLst>
          </p:cNvPr>
          <p:cNvSpPr>
            <a:spLocks noGrp="1"/>
          </p:cNvSpPr>
          <p:nvPr>
            <p:ph type="sldNum" sz="quarter" idx="12"/>
          </p:nvPr>
        </p:nvSpPr>
        <p:spPr/>
        <p:txBody>
          <a:bodyPr/>
          <a:lstStyle/>
          <a:p>
            <a:fld id="{9423E49F-F10B-4159-89DC-E7A5556EB610}" type="slidenum">
              <a:rPr lang="ko-KR" altLang="en-US" smtClean="0"/>
              <a:pPr/>
              <a:t>27</a:t>
            </a:fld>
            <a:endParaRPr lang="ko-KR" altLang="en-US"/>
          </a:p>
        </p:txBody>
      </p:sp>
    </p:spTree>
    <p:extLst>
      <p:ext uri="{BB962C8B-B14F-4D97-AF65-F5344CB8AC3E}">
        <p14:creationId xmlns:p14="http://schemas.microsoft.com/office/powerpoint/2010/main" val="385681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25BDF5-AAF4-7512-0144-61BAA3B7B7CC}"/>
              </a:ext>
            </a:extLst>
          </p:cNvPr>
          <p:cNvSpPr>
            <a:spLocks noGrp="1"/>
          </p:cNvSpPr>
          <p:nvPr>
            <p:ph type="ctrTitle"/>
          </p:nvPr>
        </p:nvSpPr>
        <p:spPr>
          <a:xfrm>
            <a:off x="1524000" y="2235200"/>
            <a:ext cx="9144000" cy="2387600"/>
          </a:xfrm>
        </p:spPr>
        <p:txBody>
          <a:bodyPr anchor="ctr"/>
          <a:lstStyle/>
          <a:p>
            <a:r>
              <a:rPr lang="en-US" altLang="ko-KR" dirty="0">
                <a:latin typeface="Times New Roman" panose="02020603050405020304" pitchFamily="18" charset="0"/>
                <a:cs typeface="Times New Roman" panose="02020603050405020304" pitchFamily="18" charset="0"/>
              </a:rPr>
              <a:t>Thank you</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94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43AAE785-8D02-0C2C-786C-32AF3EB13759}"/>
              </a:ext>
            </a:extLst>
          </p:cNvPr>
          <p:cNvSpPr txBox="1"/>
          <p:nvPr/>
        </p:nvSpPr>
        <p:spPr>
          <a:xfrm>
            <a:off x="283029" y="1045029"/>
            <a:ext cx="5812971" cy="535531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To explore the further deep space, many countries are developing new generation launch vehicles with more effective loads.</a:t>
            </a:r>
          </a:p>
          <a:p>
            <a:pPr marL="285750"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To achieve a large carrying capacity, the propulsion systems usually use multiple engines working simultaneously to improve the launch power.</a:t>
            </a:r>
          </a:p>
          <a:p>
            <a:pPr marL="285750"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The multi-engine rocket have certain advantages but the impingement flow field is more complex which caused by the exhaust plume interaction.</a:t>
            </a:r>
          </a:p>
          <a:p>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Since the rocket engines are close to the launch platform during launching phase, the exhaust jets of rocket engine not only disturb the attitude of rocket in the take-off, but also have a thermal impact on the rocket base and ground control system.</a:t>
            </a:r>
          </a:p>
          <a:p>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ko-KR" altLang="en-US" dirty="0">
              <a:latin typeface="Arial" panose="020B0604020202020204" pitchFamily="34" charset="0"/>
              <a:cs typeface="Arial" panose="020B0604020202020204" pitchFamily="34" charset="0"/>
            </a:endParaRPr>
          </a:p>
        </p:txBody>
      </p:sp>
      <p:pic>
        <p:nvPicPr>
          <p:cNvPr id="4" name="Picture 2" descr="NASA's Artemis moon rocket blasted out jumbo clouds. What's in them? |  Mashable">
            <a:extLst>
              <a:ext uri="{FF2B5EF4-FFF2-40B4-BE49-F238E27FC236}">
                <a16:creationId xmlns:a16="http://schemas.microsoft.com/office/drawing/2014/main" id="{B5A61B1D-9FFA-89F3-74C3-235A0AA0F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983" y="1299195"/>
            <a:ext cx="5679479" cy="4259609"/>
          </a:xfrm>
          <a:prstGeom prst="rect">
            <a:avLst/>
          </a:prstGeom>
          <a:noFill/>
          <a:extLst>
            <a:ext uri="{909E8E84-426E-40DD-AFC4-6F175D3DCCD1}">
              <a14:hiddenFill xmlns:a14="http://schemas.microsoft.com/office/drawing/2010/main">
                <a:solidFill>
                  <a:srgbClr val="FFFFFF"/>
                </a:solidFill>
              </a14:hiddenFill>
            </a:ext>
          </a:extLst>
        </p:spPr>
      </p:pic>
      <p:sp>
        <p:nvSpPr>
          <p:cNvPr id="5" name="슬라이드 번호 개체 틀 4">
            <a:extLst>
              <a:ext uri="{FF2B5EF4-FFF2-40B4-BE49-F238E27FC236}">
                <a16:creationId xmlns:a16="http://schemas.microsoft.com/office/drawing/2014/main" id="{31A79421-1974-BD5B-FFD8-496FB3669846}"/>
              </a:ext>
            </a:extLst>
          </p:cNvPr>
          <p:cNvSpPr>
            <a:spLocks noGrp="1"/>
          </p:cNvSpPr>
          <p:nvPr>
            <p:ph type="sldNum" sz="quarter" idx="12"/>
          </p:nvPr>
        </p:nvSpPr>
        <p:spPr/>
        <p:txBody>
          <a:bodyPr/>
          <a:lstStyle/>
          <a:p>
            <a:fld id="{9423E49F-F10B-4159-89DC-E7A5556EB610}" type="slidenum">
              <a:rPr lang="ko-KR" altLang="en-US" smtClean="0"/>
              <a:pPr/>
              <a:t>3</a:t>
            </a:fld>
            <a:endParaRPr lang="ko-KR" altLang="en-US"/>
          </a:p>
        </p:txBody>
      </p:sp>
    </p:spTree>
    <p:extLst>
      <p:ext uri="{BB962C8B-B14F-4D97-AF65-F5344CB8AC3E}">
        <p14:creationId xmlns:p14="http://schemas.microsoft.com/office/powerpoint/2010/main" val="295205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FE608C19-E68E-15E8-C99E-440FF8CC1C50}"/>
              </a:ext>
            </a:extLst>
          </p:cNvPr>
          <p:cNvSpPr txBox="1"/>
          <p:nvPr/>
        </p:nvSpPr>
        <p:spPr>
          <a:xfrm>
            <a:off x="283029" y="1045029"/>
            <a:ext cx="11125200" cy="369331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To reduce the effect of thermal shock and dynamic of the rocket jet flow, flame deflectors have been installed under the rocket engine to guide the exhaust gas of high temperature and velocity away from the channel without recirculation.</a:t>
            </a:r>
          </a:p>
          <a:p>
            <a:pPr marL="285750"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The accumulation and reflection of the high temperature gas have a negative influence on the stability of the flame deflector and security of the launch process.</a:t>
            </a:r>
          </a:p>
          <a:p>
            <a:pPr marL="285750"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Using the reasonable shape of the flame deflector can reduce the adverse effects caused by the recirculation or backdraft of rocket exhaust gas.</a:t>
            </a:r>
          </a:p>
          <a:p>
            <a:pPr marL="285750"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Therefore, the get flow characteristics of multi-engine rockets exhaust plume need to be studies carefully for the risk aversion and improvement of achievement ratio in launching.</a:t>
            </a:r>
          </a:p>
          <a:p>
            <a:endParaRPr lang="en-US" altLang="ko-KR" dirty="0">
              <a:latin typeface="Arial" panose="020B0604020202020204" pitchFamily="34" charset="0"/>
              <a:cs typeface="Arial" panose="020B0604020202020204" pitchFamily="34" charset="0"/>
            </a:endParaRPr>
          </a:p>
        </p:txBody>
      </p:sp>
      <p:sp>
        <p:nvSpPr>
          <p:cNvPr id="4" name="슬라이드 번호 개체 틀 3">
            <a:extLst>
              <a:ext uri="{FF2B5EF4-FFF2-40B4-BE49-F238E27FC236}">
                <a16:creationId xmlns:a16="http://schemas.microsoft.com/office/drawing/2014/main" id="{0E7E3816-CAD2-0A92-0F90-3E4DC4706D20}"/>
              </a:ext>
            </a:extLst>
          </p:cNvPr>
          <p:cNvSpPr>
            <a:spLocks noGrp="1"/>
          </p:cNvSpPr>
          <p:nvPr>
            <p:ph type="sldNum" sz="quarter" idx="12"/>
          </p:nvPr>
        </p:nvSpPr>
        <p:spPr/>
        <p:txBody>
          <a:bodyPr/>
          <a:lstStyle/>
          <a:p>
            <a:fld id="{9423E49F-F10B-4159-89DC-E7A5556EB610}" type="slidenum">
              <a:rPr lang="ko-KR" altLang="en-US" smtClean="0"/>
              <a:pPr/>
              <a:t>4</a:t>
            </a:fld>
            <a:endParaRPr lang="ko-KR" altLang="en-US"/>
          </a:p>
        </p:txBody>
      </p:sp>
    </p:spTree>
    <p:extLst>
      <p:ext uri="{BB962C8B-B14F-4D97-AF65-F5344CB8AC3E}">
        <p14:creationId xmlns:p14="http://schemas.microsoft.com/office/powerpoint/2010/main" val="320377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04F598C9-045D-CC8D-BFBC-CAEA8E7C5707}"/>
              </a:ext>
            </a:extLst>
          </p:cNvPr>
          <p:cNvSpPr txBox="1"/>
          <p:nvPr/>
        </p:nvSpPr>
        <p:spPr>
          <a:xfrm>
            <a:off x="283029" y="1045029"/>
            <a:ext cx="11125200"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latin typeface="Arial" panose="020B0604020202020204" pitchFamily="34" charset="0"/>
                <a:cs typeface="Arial" panose="020B0604020202020204" pitchFamily="34" charset="0"/>
              </a:rPr>
              <a:t>Previous study</a:t>
            </a: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Daniel and Vineet obtained the structure of the ARES V exhaust jet flow and its impingement characteristics on the B-2 flame deflector by using a multi-element flow solver.</a:t>
            </a: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Sachdev et al. investigated the temperature load on the flame deflector by numerical simulations.</a:t>
            </a: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ko-KR" dirty="0" err="1">
                <a:latin typeface="Arial" panose="020B0604020202020204" pitchFamily="34" charset="0"/>
                <a:cs typeface="Arial" panose="020B0604020202020204" pitchFamily="34" charset="0"/>
              </a:rPr>
              <a:t>Tsutsumi</a:t>
            </a:r>
            <a:r>
              <a:rPr lang="en-US" altLang="ko-KR" dirty="0">
                <a:latin typeface="Arial" panose="020B0604020202020204" pitchFamily="34" charset="0"/>
                <a:cs typeface="Arial" panose="020B0604020202020204" pitchFamily="34" charset="0"/>
              </a:rPr>
              <a:t> et al. developed a universal performance assessment and control system-large eddy simulation computational code to study the effect of deflector shape on the plate and the tail shock waves.</a:t>
            </a: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Jiang et al. presented an overview on progresses and perspectives of the jet impingement research for rocket launching.</a:t>
            </a:r>
          </a:p>
          <a:p>
            <a:pPr marL="742950" lvl="1" indent="-285750">
              <a:buFont typeface="Arial" panose="020B0604020202020204" pitchFamily="34" charset="0"/>
              <a:buChar char="•"/>
            </a:pPr>
            <a:endParaRPr lang="en-US" altLang="ko-KR" dirty="0">
              <a:latin typeface="Arial" panose="020B0604020202020204" pitchFamily="34" charset="0"/>
              <a:cs typeface="Arial" panose="020B0604020202020204" pitchFamily="34" charset="0"/>
            </a:endParaRPr>
          </a:p>
          <a:p>
            <a:pPr marL="285750" lvl="1" indent="-285750">
              <a:buFont typeface="Wingdings" panose="05000000000000000000" pitchFamily="2" charset="2"/>
              <a:buChar char="Ø"/>
            </a:pPr>
            <a:r>
              <a:rPr lang="en-US" altLang="ko-KR" dirty="0">
                <a:latin typeface="Arial" panose="020B0604020202020204" pitchFamily="34" charset="0"/>
                <a:cs typeface="Arial" panose="020B0604020202020204" pitchFamily="34" charset="0"/>
              </a:rPr>
              <a:t>In this study</a:t>
            </a:r>
          </a:p>
          <a:p>
            <a:pPr marL="742950" lvl="2"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Studies the influences of two shapes of flame deflector configurations which are designed for the four-engine liquid rockets.</a:t>
            </a:r>
          </a:p>
          <a:p>
            <a:pPr marL="742950" lvl="2" indent="-285750">
              <a:buFont typeface="Arial" panose="020B0604020202020204" pitchFamily="34" charset="0"/>
              <a:buChar char="•"/>
            </a:pPr>
            <a:r>
              <a:rPr lang="en-US" altLang="ko-KR" dirty="0">
                <a:latin typeface="Arial" panose="020B0604020202020204" pitchFamily="34" charset="0"/>
                <a:cs typeface="Arial" panose="020B0604020202020204" pitchFamily="34" charset="0"/>
              </a:rPr>
              <a:t>A comparison of the rocket motor exhaust jet impingement on the different deflectors can reflect the variation of flow field and provides reference for designs of the launch platforms.</a:t>
            </a:r>
          </a:p>
        </p:txBody>
      </p:sp>
      <p:sp>
        <p:nvSpPr>
          <p:cNvPr id="4" name="슬라이드 번호 개체 틀 3">
            <a:extLst>
              <a:ext uri="{FF2B5EF4-FFF2-40B4-BE49-F238E27FC236}">
                <a16:creationId xmlns:a16="http://schemas.microsoft.com/office/drawing/2014/main" id="{4F5D6EBE-2F01-962A-1123-7E60A54A6607}"/>
              </a:ext>
            </a:extLst>
          </p:cNvPr>
          <p:cNvSpPr>
            <a:spLocks noGrp="1"/>
          </p:cNvSpPr>
          <p:nvPr>
            <p:ph type="sldNum" sz="quarter" idx="12"/>
          </p:nvPr>
        </p:nvSpPr>
        <p:spPr/>
        <p:txBody>
          <a:bodyPr/>
          <a:lstStyle/>
          <a:p>
            <a:fld id="{9423E49F-F10B-4159-89DC-E7A5556EB610}" type="slidenum">
              <a:rPr lang="ko-KR" altLang="en-US" smtClean="0"/>
              <a:pPr/>
              <a:t>5</a:t>
            </a:fld>
            <a:endParaRPr lang="ko-KR" altLang="en-US"/>
          </a:p>
        </p:txBody>
      </p:sp>
    </p:spTree>
    <p:extLst>
      <p:ext uri="{BB962C8B-B14F-4D97-AF65-F5344CB8AC3E}">
        <p14:creationId xmlns:p14="http://schemas.microsoft.com/office/powerpoint/2010/main" val="78674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Conclusion</a:t>
            </a:r>
            <a:endParaRPr lang="ko-KR" altLang="en-US" sz="2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9BD85BD9-F205-1732-1AD0-0C1881C1835A}"/>
              </a:ext>
            </a:extLst>
          </p:cNvPr>
          <p:cNvSpPr>
            <a:spLocks noGrp="1"/>
          </p:cNvSpPr>
          <p:nvPr>
            <p:ph type="sldNum" sz="quarter" idx="12"/>
          </p:nvPr>
        </p:nvSpPr>
        <p:spPr/>
        <p:txBody>
          <a:bodyPr/>
          <a:lstStyle/>
          <a:p>
            <a:fld id="{9423E49F-F10B-4159-89DC-E7A5556EB610}" type="slidenum">
              <a:rPr lang="ko-KR" altLang="en-US" smtClean="0"/>
              <a:pPr/>
              <a:t>6</a:t>
            </a:fld>
            <a:endParaRPr lang="ko-KR" altLang="en-US"/>
          </a:p>
        </p:txBody>
      </p:sp>
    </p:spTree>
    <p:extLst>
      <p:ext uri="{BB962C8B-B14F-4D97-AF65-F5344CB8AC3E}">
        <p14:creationId xmlns:p14="http://schemas.microsoft.com/office/powerpoint/2010/main" val="333411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Four-engine rocket model</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Geometric model of the platform</a:t>
            </a:r>
            <a:endParaRPr lang="ko-KR" altLang="en-US" dirty="0"/>
          </a:p>
        </p:txBody>
      </p:sp>
      <p:pic>
        <p:nvPicPr>
          <p:cNvPr id="5" name="그림 4">
            <a:extLst>
              <a:ext uri="{FF2B5EF4-FFF2-40B4-BE49-F238E27FC236}">
                <a16:creationId xmlns:a16="http://schemas.microsoft.com/office/drawing/2014/main" id="{C6AF6902-0524-06EB-3903-A2EFBF74569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42610" y="1434853"/>
            <a:ext cx="7506780" cy="3674770"/>
          </a:xfrm>
          <a:prstGeom prst="rect">
            <a:avLst/>
          </a:prstGeom>
        </p:spPr>
      </p:pic>
      <p:pic>
        <p:nvPicPr>
          <p:cNvPr id="7" name="그림 6">
            <a:extLst>
              <a:ext uri="{FF2B5EF4-FFF2-40B4-BE49-F238E27FC236}">
                <a16:creationId xmlns:a16="http://schemas.microsoft.com/office/drawing/2014/main" id="{3B3F8011-6B95-4512-6235-76607C6164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8069" y="4994659"/>
            <a:ext cx="7175862" cy="1698942"/>
          </a:xfrm>
          <a:prstGeom prst="rect">
            <a:avLst/>
          </a:prstGeom>
        </p:spPr>
      </p:pic>
      <p:sp>
        <p:nvSpPr>
          <p:cNvPr id="8" name="슬라이드 번호 개체 틀 7">
            <a:extLst>
              <a:ext uri="{FF2B5EF4-FFF2-40B4-BE49-F238E27FC236}">
                <a16:creationId xmlns:a16="http://schemas.microsoft.com/office/drawing/2014/main" id="{6392EC14-16F2-CB0F-57E0-E0B055F7DD13}"/>
              </a:ext>
            </a:extLst>
          </p:cNvPr>
          <p:cNvSpPr>
            <a:spLocks noGrp="1"/>
          </p:cNvSpPr>
          <p:nvPr>
            <p:ph type="sldNum" sz="quarter" idx="12"/>
          </p:nvPr>
        </p:nvSpPr>
        <p:spPr/>
        <p:txBody>
          <a:bodyPr/>
          <a:lstStyle/>
          <a:p>
            <a:fld id="{9423E49F-F10B-4159-89DC-E7A5556EB610}" type="slidenum">
              <a:rPr lang="ko-KR" altLang="en-US" smtClean="0"/>
              <a:pPr/>
              <a:t>7</a:t>
            </a:fld>
            <a:endParaRPr lang="ko-KR" altLang="en-US"/>
          </a:p>
        </p:txBody>
      </p:sp>
    </p:spTree>
    <p:extLst>
      <p:ext uri="{BB962C8B-B14F-4D97-AF65-F5344CB8AC3E}">
        <p14:creationId xmlns:p14="http://schemas.microsoft.com/office/powerpoint/2010/main" val="370003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B7A86-138F-81A1-06E2-E3A2D266AA0C}"/>
              </a:ext>
            </a:extLst>
          </p:cNvPr>
          <p:cNvSpPr txBox="1"/>
          <p:nvPr/>
        </p:nvSpPr>
        <p:spPr>
          <a:xfrm>
            <a:off x="229369"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Four-engine rocket model</a:t>
            </a:r>
          </a:p>
        </p:txBody>
      </p:sp>
      <p:sp>
        <p:nvSpPr>
          <p:cNvPr id="3" name="TextBox 2">
            <a:extLst>
              <a:ext uri="{FF2B5EF4-FFF2-40B4-BE49-F238E27FC236}">
                <a16:creationId xmlns:a16="http://schemas.microsoft.com/office/drawing/2014/main" id="{3E214521-DA03-3D0F-DE32-7F2B09E9401B}"/>
              </a:ext>
            </a:extLst>
          </p:cNvPr>
          <p:cNvSpPr txBox="1"/>
          <p:nvPr/>
        </p:nvSpPr>
        <p:spPr>
          <a:xfrm>
            <a:off x="522514" y="1019609"/>
            <a:ext cx="629629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ko-KR" dirty="0"/>
              <a:t>Computational grids</a:t>
            </a:r>
            <a:endParaRPr lang="ko-KR" altLang="en-US" dirty="0"/>
          </a:p>
        </p:txBody>
      </p:sp>
      <p:pic>
        <p:nvPicPr>
          <p:cNvPr id="11" name="그림 10">
            <a:extLst>
              <a:ext uri="{FF2B5EF4-FFF2-40B4-BE49-F238E27FC236}">
                <a16:creationId xmlns:a16="http://schemas.microsoft.com/office/drawing/2014/main" id="{E161FEB4-A983-AC89-82B9-8ED4D50B509C}"/>
              </a:ext>
            </a:extLst>
          </p:cNvPr>
          <p:cNvPicPr>
            <a:picLocks noChangeAspect="1"/>
          </p:cNvPicPr>
          <p:nvPr/>
        </p:nvPicPr>
        <p:blipFill>
          <a:blip r:embed="rId2"/>
          <a:stretch>
            <a:fillRect/>
          </a:stretch>
        </p:blipFill>
        <p:spPr>
          <a:xfrm>
            <a:off x="330924" y="1479552"/>
            <a:ext cx="7297782" cy="4996174"/>
          </a:xfrm>
          <a:prstGeom prst="rect">
            <a:avLst/>
          </a:prstGeom>
        </p:spPr>
      </p:pic>
      <p:sp>
        <p:nvSpPr>
          <p:cNvPr id="12" name="TextBox 11">
            <a:extLst>
              <a:ext uri="{FF2B5EF4-FFF2-40B4-BE49-F238E27FC236}">
                <a16:creationId xmlns:a16="http://schemas.microsoft.com/office/drawing/2014/main" id="{488C59FB-B97B-4E8A-C76B-EEB8DD77F93E}"/>
              </a:ext>
            </a:extLst>
          </p:cNvPr>
          <p:cNvSpPr txBox="1"/>
          <p:nvPr/>
        </p:nvSpPr>
        <p:spPr>
          <a:xfrm>
            <a:off x="7829005" y="1340964"/>
            <a:ext cx="3466011" cy="369331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No-slip adiabatic temperature condition is applied for the solid walls of the rocket and deflectors.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inlet condition is set as the total temperature 3800K and total pressure 18.66MPa.</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species mole fraction of exhaust gas at inlet are given in Table 1.</a:t>
            </a:r>
          </a:p>
          <a:p>
            <a:pPr marL="285750" indent="-285750">
              <a:buFont typeface="Arial" panose="020B0604020202020204" pitchFamily="34" charset="0"/>
              <a:buChar char="•"/>
            </a:pPr>
            <a:endParaRPr lang="ko-KR" altLang="en-US" dirty="0"/>
          </a:p>
        </p:txBody>
      </p:sp>
      <p:graphicFrame>
        <p:nvGraphicFramePr>
          <p:cNvPr id="13" name="표 12">
            <a:extLst>
              <a:ext uri="{FF2B5EF4-FFF2-40B4-BE49-F238E27FC236}">
                <a16:creationId xmlns:a16="http://schemas.microsoft.com/office/drawing/2014/main" id="{08E4D98F-6791-F3AA-B0DE-47D74E251A91}"/>
              </a:ext>
            </a:extLst>
          </p:cNvPr>
          <p:cNvGraphicFramePr>
            <a:graphicFrameLocks noGrp="1"/>
          </p:cNvGraphicFramePr>
          <p:nvPr>
            <p:extLst>
              <p:ext uri="{D42A27DB-BD31-4B8C-83A1-F6EECF244321}">
                <p14:modId xmlns:p14="http://schemas.microsoft.com/office/powerpoint/2010/main" val="1668307398"/>
              </p:ext>
            </p:extLst>
          </p:nvPr>
        </p:nvGraphicFramePr>
        <p:xfrm>
          <a:off x="7829005" y="5356665"/>
          <a:ext cx="3684069" cy="889000"/>
        </p:xfrm>
        <a:graphic>
          <a:graphicData uri="http://schemas.openxmlformats.org/drawingml/2006/table">
            <a:tbl>
              <a:tblPr firstRow="1" bandRow="1">
                <a:tableStyleId>{5940675A-B579-460E-94D1-54222C63F5DA}</a:tableStyleId>
              </a:tblPr>
              <a:tblGrid>
                <a:gridCol w="1134839">
                  <a:extLst>
                    <a:ext uri="{9D8B030D-6E8A-4147-A177-3AD203B41FA5}">
                      <a16:colId xmlns:a16="http://schemas.microsoft.com/office/drawing/2014/main" val="2034287230"/>
                    </a:ext>
                  </a:extLst>
                </a:gridCol>
                <a:gridCol w="509846">
                  <a:extLst>
                    <a:ext uri="{9D8B030D-6E8A-4147-A177-3AD203B41FA5}">
                      <a16:colId xmlns:a16="http://schemas.microsoft.com/office/drawing/2014/main" val="1125531367"/>
                    </a:ext>
                  </a:extLst>
                </a:gridCol>
                <a:gridCol w="509846">
                  <a:extLst>
                    <a:ext uri="{9D8B030D-6E8A-4147-A177-3AD203B41FA5}">
                      <a16:colId xmlns:a16="http://schemas.microsoft.com/office/drawing/2014/main" val="660851406"/>
                    </a:ext>
                  </a:extLst>
                </a:gridCol>
                <a:gridCol w="509846">
                  <a:extLst>
                    <a:ext uri="{9D8B030D-6E8A-4147-A177-3AD203B41FA5}">
                      <a16:colId xmlns:a16="http://schemas.microsoft.com/office/drawing/2014/main" val="502002109"/>
                    </a:ext>
                  </a:extLst>
                </a:gridCol>
                <a:gridCol w="509846">
                  <a:extLst>
                    <a:ext uri="{9D8B030D-6E8A-4147-A177-3AD203B41FA5}">
                      <a16:colId xmlns:a16="http://schemas.microsoft.com/office/drawing/2014/main" val="3860786583"/>
                    </a:ext>
                  </a:extLst>
                </a:gridCol>
                <a:gridCol w="509846">
                  <a:extLst>
                    <a:ext uri="{9D8B030D-6E8A-4147-A177-3AD203B41FA5}">
                      <a16:colId xmlns:a16="http://schemas.microsoft.com/office/drawing/2014/main" val="3946531594"/>
                    </a:ext>
                  </a:extLst>
                </a:gridCol>
              </a:tblGrid>
              <a:tr h="370840">
                <a:tc>
                  <a:txBody>
                    <a:bodyPr/>
                    <a:lstStyle/>
                    <a:p>
                      <a:pPr algn="ctr" latinLnBrk="1"/>
                      <a:r>
                        <a:rPr lang="en-US" altLang="ko-KR" sz="1400" dirty="0"/>
                        <a:t>Component</a:t>
                      </a:r>
                      <a:endParaRPr lang="ko-KR" altLang="en-US" sz="1400" dirty="0"/>
                    </a:p>
                  </a:txBody>
                  <a:tcPr anchor="ctr"/>
                </a:tc>
                <a:tc>
                  <a:txBody>
                    <a:bodyPr/>
                    <a:lstStyle/>
                    <a:p>
                      <a:pPr algn="ctr" latinLnBrk="1"/>
                      <a:r>
                        <a:rPr lang="en-US" altLang="ko-KR" sz="1400" dirty="0"/>
                        <a:t>H</a:t>
                      </a:r>
                      <a:r>
                        <a:rPr lang="en-US" altLang="ko-KR" sz="1400" baseline="-25000" dirty="0"/>
                        <a:t>2</a:t>
                      </a:r>
                      <a:r>
                        <a:rPr lang="en-US" altLang="ko-KR" sz="1400" dirty="0"/>
                        <a:t>0</a:t>
                      </a:r>
                      <a:endParaRPr lang="ko-KR" altLang="en-US" sz="1400" dirty="0"/>
                    </a:p>
                  </a:txBody>
                  <a:tcPr anchor="ctr"/>
                </a:tc>
                <a:tc>
                  <a:txBody>
                    <a:bodyPr/>
                    <a:lstStyle/>
                    <a:p>
                      <a:pPr algn="ctr" latinLnBrk="1"/>
                      <a:r>
                        <a:rPr lang="en-US" altLang="ko-KR" sz="1400" dirty="0"/>
                        <a:t>CO</a:t>
                      </a:r>
                      <a:r>
                        <a:rPr lang="en-US" altLang="ko-KR" sz="1400" baseline="-25000" dirty="0"/>
                        <a:t>2</a:t>
                      </a:r>
                      <a:endParaRPr lang="ko-KR" altLang="en-US" sz="1400" baseline="-25000" dirty="0"/>
                    </a:p>
                  </a:txBody>
                  <a:tcPr anchor="ctr"/>
                </a:tc>
                <a:tc>
                  <a:txBody>
                    <a:bodyPr/>
                    <a:lstStyle/>
                    <a:p>
                      <a:pPr algn="ctr" latinLnBrk="1"/>
                      <a:r>
                        <a:rPr lang="en-US" altLang="ko-KR" sz="1400" dirty="0"/>
                        <a:t>CO</a:t>
                      </a:r>
                      <a:endParaRPr lang="ko-KR" altLang="en-US" sz="1400" dirty="0"/>
                    </a:p>
                  </a:txBody>
                  <a:tcPr anchor="ctr"/>
                </a:tc>
                <a:tc>
                  <a:txBody>
                    <a:bodyPr/>
                    <a:lstStyle/>
                    <a:p>
                      <a:pPr algn="ctr" latinLnBrk="1"/>
                      <a:r>
                        <a:rPr lang="en-US" altLang="ko-KR" sz="1400" dirty="0"/>
                        <a:t>H</a:t>
                      </a:r>
                      <a:r>
                        <a:rPr lang="en-US" altLang="ko-KR" sz="1400" baseline="-25000" dirty="0"/>
                        <a:t>2</a:t>
                      </a:r>
                      <a:endParaRPr lang="ko-KR" altLang="en-US" sz="1400" baseline="-25000" dirty="0"/>
                    </a:p>
                  </a:txBody>
                  <a:tcPr anchor="ctr"/>
                </a:tc>
                <a:tc>
                  <a:txBody>
                    <a:bodyPr/>
                    <a:lstStyle/>
                    <a:p>
                      <a:pPr algn="ctr" latinLnBrk="1"/>
                      <a:r>
                        <a:rPr lang="en-US" altLang="ko-KR" sz="1400" dirty="0"/>
                        <a:t>Air</a:t>
                      </a:r>
                      <a:endParaRPr lang="ko-KR" altLang="en-US" sz="1400" dirty="0"/>
                    </a:p>
                  </a:txBody>
                  <a:tcPr anchor="ctr"/>
                </a:tc>
                <a:extLst>
                  <a:ext uri="{0D108BD9-81ED-4DB2-BD59-A6C34878D82A}">
                    <a16:rowId xmlns:a16="http://schemas.microsoft.com/office/drawing/2014/main" val="143069144"/>
                  </a:ext>
                </a:extLst>
              </a:tr>
              <a:tr h="370840">
                <a:tc>
                  <a:txBody>
                    <a:bodyPr/>
                    <a:lstStyle/>
                    <a:p>
                      <a:pPr algn="ctr" latinLnBrk="1"/>
                      <a:r>
                        <a:rPr lang="en-US" altLang="ko-KR" sz="1400" dirty="0"/>
                        <a:t>Mole fraction</a:t>
                      </a:r>
                      <a:endParaRPr lang="ko-KR" altLang="en-US" sz="1400" dirty="0"/>
                    </a:p>
                  </a:txBody>
                  <a:tcPr anchor="ctr"/>
                </a:tc>
                <a:tc>
                  <a:txBody>
                    <a:bodyPr/>
                    <a:lstStyle/>
                    <a:p>
                      <a:pPr algn="ctr" latinLnBrk="1"/>
                      <a:r>
                        <a:rPr lang="en-US" altLang="ko-KR" sz="1400" dirty="0"/>
                        <a:t>0.39</a:t>
                      </a:r>
                      <a:endParaRPr lang="ko-KR" altLang="en-US" sz="1400" dirty="0"/>
                    </a:p>
                  </a:txBody>
                  <a:tcPr anchor="ctr"/>
                </a:tc>
                <a:tc>
                  <a:txBody>
                    <a:bodyPr/>
                    <a:lstStyle/>
                    <a:p>
                      <a:pPr algn="ctr" latinLnBrk="1"/>
                      <a:r>
                        <a:rPr lang="en-US" altLang="ko-KR" sz="1400" dirty="0"/>
                        <a:t>0.26</a:t>
                      </a:r>
                    </a:p>
                  </a:txBody>
                  <a:tcPr anchor="ctr"/>
                </a:tc>
                <a:tc>
                  <a:txBody>
                    <a:bodyPr/>
                    <a:lstStyle/>
                    <a:p>
                      <a:pPr algn="ctr" latinLnBrk="1"/>
                      <a:r>
                        <a:rPr lang="en-US" altLang="ko-KR" sz="1400" dirty="0"/>
                        <a:t>0.25</a:t>
                      </a:r>
                      <a:endParaRPr lang="ko-KR" altLang="en-US" sz="1400" dirty="0"/>
                    </a:p>
                  </a:txBody>
                  <a:tcPr anchor="ctr"/>
                </a:tc>
                <a:tc>
                  <a:txBody>
                    <a:bodyPr/>
                    <a:lstStyle/>
                    <a:p>
                      <a:pPr algn="ctr" latinLnBrk="1"/>
                      <a:r>
                        <a:rPr lang="en-US" altLang="ko-KR" sz="1400" dirty="0"/>
                        <a:t>0.09</a:t>
                      </a:r>
                      <a:endParaRPr lang="ko-KR" altLang="en-US" sz="1400" dirty="0"/>
                    </a:p>
                  </a:txBody>
                  <a:tcPr anchor="ctr"/>
                </a:tc>
                <a:tc>
                  <a:txBody>
                    <a:bodyPr/>
                    <a:lstStyle/>
                    <a:p>
                      <a:pPr algn="ctr" latinLnBrk="1"/>
                      <a:r>
                        <a:rPr lang="en-US" altLang="ko-KR" sz="1400" dirty="0"/>
                        <a:t>0.01</a:t>
                      </a:r>
                      <a:endParaRPr lang="ko-KR" altLang="en-US" sz="1400" dirty="0"/>
                    </a:p>
                  </a:txBody>
                  <a:tcPr anchor="ctr"/>
                </a:tc>
                <a:extLst>
                  <a:ext uri="{0D108BD9-81ED-4DB2-BD59-A6C34878D82A}">
                    <a16:rowId xmlns:a16="http://schemas.microsoft.com/office/drawing/2014/main" val="2479045785"/>
                  </a:ext>
                </a:extLst>
              </a:tr>
            </a:tbl>
          </a:graphicData>
        </a:graphic>
      </p:graphicFrame>
      <p:sp>
        <p:nvSpPr>
          <p:cNvPr id="14" name="TextBox 13">
            <a:extLst>
              <a:ext uri="{FF2B5EF4-FFF2-40B4-BE49-F238E27FC236}">
                <a16:creationId xmlns:a16="http://schemas.microsoft.com/office/drawing/2014/main" id="{9D9D40EC-9608-1047-8424-A800B6F322D5}"/>
              </a:ext>
            </a:extLst>
          </p:cNvPr>
          <p:cNvSpPr txBox="1"/>
          <p:nvPr/>
        </p:nvSpPr>
        <p:spPr>
          <a:xfrm>
            <a:off x="8222943" y="4833445"/>
            <a:ext cx="2978330" cy="523220"/>
          </a:xfrm>
          <a:prstGeom prst="rect">
            <a:avLst/>
          </a:prstGeom>
          <a:noFill/>
        </p:spPr>
        <p:txBody>
          <a:bodyPr wrap="square" rtlCol="0">
            <a:spAutoFit/>
          </a:bodyPr>
          <a:lstStyle/>
          <a:p>
            <a:r>
              <a:rPr lang="en-US" altLang="ko-KR" sz="1400" dirty="0"/>
              <a:t>Table 1. The composition and content of exhaust gas at the nozzle inlet</a:t>
            </a:r>
            <a:endParaRPr lang="ko-KR" altLang="en-US" sz="1400" dirty="0"/>
          </a:p>
        </p:txBody>
      </p:sp>
      <p:sp>
        <p:nvSpPr>
          <p:cNvPr id="15" name="슬라이드 번호 개체 틀 14">
            <a:extLst>
              <a:ext uri="{FF2B5EF4-FFF2-40B4-BE49-F238E27FC236}">
                <a16:creationId xmlns:a16="http://schemas.microsoft.com/office/drawing/2014/main" id="{070705BB-EAF8-17B8-43C2-0B44FF3267CF}"/>
              </a:ext>
            </a:extLst>
          </p:cNvPr>
          <p:cNvSpPr>
            <a:spLocks noGrp="1"/>
          </p:cNvSpPr>
          <p:nvPr>
            <p:ph type="sldNum" sz="quarter" idx="12"/>
          </p:nvPr>
        </p:nvSpPr>
        <p:spPr/>
        <p:txBody>
          <a:bodyPr/>
          <a:lstStyle/>
          <a:p>
            <a:fld id="{9423E49F-F10B-4159-89DC-E7A5556EB610}" type="slidenum">
              <a:rPr lang="ko-KR" altLang="en-US" smtClean="0"/>
              <a:pPr/>
              <a:t>8</a:t>
            </a:fld>
            <a:endParaRPr lang="ko-KR" altLang="en-US"/>
          </a:p>
        </p:txBody>
      </p:sp>
    </p:spTree>
    <p:extLst>
      <p:ext uri="{BB962C8B-B14F-4D97-AF65-F5344CB8AC3E}">
        <p14:creationId xmlns:p14="http://schemas.microsoft.com/office/powerpoint/2010/main" val="708412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981DB-1166-CA85-F2F0-84DDD4965203}"/>
              </a:ext>
            </a:extLst>
          </p:cNvPr>
          <p:cNvSpPr txBox="1"/>
          <p:nvPr/>
        </p:nvSpPr>
        <p:spPr>
          <a:xfrm>
            <a:off x="588019" y="1351508"/>
            <a:ext cx="7625593" cy="4154984"/>
          </a:xfrm>
          <a:prstGeom prst="rect">
            <a:avLst/>
          </a:prstGeom>
          <a:noFill/>
        </p:spPr>
        <p:txBody>
          <a:bodyPr wrap="square" rtlCol="0">
            <a:spAutoFit/>
          </a:bodyPr>
          <a:lstStyle/>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Four-engine rocket model</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latin typeface="Times New Roman" panose="02020603050405020304" pitchFamily="18" charset="0"/>
                <a:cs typeface="Times New Roman" panose="02020603050405020304" pitchFamily="18" charset="0"/>
              </a:rPr>
              <a:t>Numerical method</a:t>
            </a:r>
          </a:p>
          <a:p>
            <a:pPr marL="342900" indent="-342900">
              <a:buFont typeface="Wingdings" panose="05000000000000000000" pitchFamily="2" charset="2"/>
              <a:buChar char="§"/>
            </a:pPr>
            <a:endParaRPr lang="en-US" altLang="ko-KR"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Model validation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Result and discussion</a:t>
            </a:r>
          </a:p>
          <a:p>
            <a:pPr marL="342900" indent="-342900">
              <a:buFont typeface="Wingdings" panose="05000000000000000000" pitchFamily="2" charset="2"/>
              <a:buChar char="§"/>
            </a:pPr>
            <a:endParaRPr lang="en-US" altLang="ko-KR" sz="2400" dirty="0">
              <a:solidFill>
                <a:schemeClr val="bg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altLang="ko-KR" sz="2400" dirty="0">
                <a:solidFill>
                  <a:schemeClr val="bg1">
                    <a:lumMod val="50000"/>
                  </a:schemeClr>
                </a:solidFill>
                <a:latin typeface="Times New Roman" panose="02020603050405020304" pitchFamily="18" charset="0"/>
                <a:cs typeface="Times New Roman" panose="02020603050405020304" pitchFamily="18" charset="0"/>
              </a:rPr>
              <a:t>Conclusion</a:t>
            </a:r>
            <a:endParaRPr lang="ko-KR" altLang="en-US" sz="2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F8BC77-9D9F-06AC-9E99-1A907EF74A68}"/>
              </a:ext>
            </a:extLst>
          </p:cNvPr>
          <p:cNvSpPr txBox="1"/>
          <p:nvPr/>
        </p:nvSpPr>
        <p:spPr>
          <a:xfrm>
            <a:off x="220038" y="120854"/>
            <a:ext cx="7993574" cy="523220"/>
          </a:xfrm>
          <a:prstGeom prst="rect">
            <a:avLst/>
          </a:prstGeom>
          <a:noFill/>
        </p:spPr>
        <p:txBody>
          <a:bodyPr wrap="square" rtlCol="0">
            <a:spAutoFit/>
          </a:bodyPr>
          <a:lstStyle/>
          <a:p>
            <a:r>
              <a:rPr lang="en-US" altLang="ko-KR" sz="2800" dirty="0">
                <a:latin typeface="Times New Roman" panose="02020603050405020304" pitchFamily="18" charset="0"/>
                <a:cs typeface="Times New Roman" panose="02020603050405020304" pitchFamily="18" charset="0"/>
              </a:rPr>
              <a:t>Table</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of</a:t>
            </a:r>
            <a:r>
              <a:rPr lang="ko-KR" altLang="en-US" sz="2800" dirty="0">
                <a:latin typeface="Times New Roman" panose="02020603050405020304" pitchFamily="18" charset="0"/>
                <a:cs typeface="Times New Roman" panose="02020603050405020304" pitchFamily="18" charset="0"/>
              </a:rPr>
              <a:t> </a:t>
            </a:r>
            <a:r>
              <a:rPr lang="en-US" altLang="ko-KR" sz="2800" dirty="0">
                <a:latin typeface="Times New Roman" panose="02020603050405020304" pitchFamily="18" charset="0"/>
                <a:cs typeface="Times New Roman" panose="02020603050405020304" pitchFamily="18" charset="0"/>
              </a:rPr>
              <a:t>Contents</a:t>
            </a:r>
          </a:p>
        </p:txBody>
      </p:sp>
      <p:sp>
        <p:nvSpPr>
          <p:cNvPr id="4" name="슬라이드 번호 개체 틀 3">
            <a:extLst>
              <a:ext uri="{FF2B5EF4-FFF2-40B4-BE49-F238E27FC236}">
                <a16:creationId xmlns:a16="http://schemas.microsoft.com/office/drawing/2014/main" id="{79FD538E-88BF-26FC-BA60-6DC4484F7A25}"/>
              </a:ext>
            </a:extLst>
          </p:cNvPr>
          <p:cNvSpPr>
            <a:spLocks noGrp="1"/>
          </p:cNvSpPr>
          <p:nvPr>
            <p:ph type="sldNum" sz="quarter" idx="12"/>
          </p:nvPr>
        </p:nvSpPr>
        <p:spPr/>
        <p:txBody>
          <a:bodyPr/>
          <a:lstStyle/>
          <a:p>
            <a:fld id="{9423E49F-F10B-4159-89DC-E7A5556EB610}" type="slidenum">
              <a:rPr lang="ko-KR" altLang="en-US" smtClean="0"/>
              <a:pPr/>
              <a:t>9</a:t>
            </a:fld>
            <a:endParaRPr lang="ko-KR" altLang="en-US"/>
          </a:p>
        </p:txBody>
      </p:sp>
    </p:spTree>
    <p:extLst>
      <p:ext uri="{BB962C8B-B14F-4D97-AF65-F5344CB8AC3E}">
        <p14:creationId xmlns:p14="http://schemas.microsoft.com/office/powerpoint/2010/main" val="247522228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11611</TotalTime>
  <Words>1770</Words>
  <Application>Microsoft Office PowerPoint</Application>
  <PresentationFormat>와이드스크린</PresentationFormat>
  <Paragraphs>250</Paragraphs>
  <Slides>28</Slides>
  <Notes>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28</vt:i4>
      </vt:variant>
    </vt:vector>
  </HeadingPairs>
  <TitlesOfParts>
    <vt:vector size="36" baseType="lpstr">
      <vt:lpstr>Calibri</vt:lpstr>
      <vt:lpstr>Wingdings</vt:lpstr>
      <vt:lpstr>Arial</vt:lpstr>
      <vt:lpstr>맑은 고딕</vt:lpstr>
      <vt:lpstr>Times New Roman</vt:lpstr>
      <vt:lpstr>Calibri Light</vt:lpstr>
      <vt:lpstr>Coronet</vt:lpstr>
      <vt:lpstr>Office 테마</vt:lpstr>
      <vt:lpstr>Numerical Studies on Four-engine Rocket Exhaust Plume Impinging on Flame Deflectors  with Afterburning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김진성</dc:creator>
  <cp:lastModifiedBy>김진성</cp:lastModifiedBy>
  <cp:revision>37</cp:revision>
  <dcterms:created xsi:type="dcterms:W3CDTF">2022-11-16T19:10:49Z</dcterms:created>
  <dcterms:modified xsi:type="dcterms:W3CDTF">2023-10-30T22:48:28Z</dcterms:modified>
</cp:coreProperties>
</file>